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8" r:id="rId2"/>
    <p:sldId id="275" r:id="rId3"/>
    <p:sldId id="260" r:id="rId4"/>
    <p:sldId id="261" r:id="rId5"/>
    <p:sldId id="262" r:id="rId6"/>
    <p:sldId id="270" r:id="rId7"/>
    <p:sldId id="271" r:id="rId8"/>
    <p:sldId id="276" r:id="rId9"/>
    <p:sldId id="277" r:id="rId10"/>
    <p:sldId id="279" r:id="rId11"/>
    <p:sldId id="280" r:id="rId12"/>
    <p:sldId id="281" r:id="rId13"/>
    <p:sldId id="288" r:id="rId14"/>
    <p:sldId id="285" r:id="rId15"/>
    <p:sldId id="287" r:id="rId16"/>
    <p:sldId id="289" r:id="rId17"/>
    <p:sldId id="290" r:id="rId18"/>
    <p:sldId id="291" r:id="rId19"/>
    <p:sldId id="272" r:id="rId20"/>
    <p:sldId id="273" r:id="rId21"/>
    <p:sldId id="286" r:id="rId22"/>
    <p:sldId id="278" r:id="rId23"/>
    <p:sldId id="274" r:id="rId24"/>
  </p:sldIdLst>
  <p:sldSz cx="18288000" cy="10287000"/>
  <p:notesSz cx="6858000" cy="9144000"/>
  <p:embeddedFontLst>
    <p:embeddedFont>
      <p:font typeface="Calibri" panose="020F050202020403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8" d="100"/>
          <a:sy n="48" d="100"/>
        </p:scale>
        <p:origin x="123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svg>
</file>

<file path=ppt/media/image41.jpeg>
</file>

<file path=ppt/media/image5.gif>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EDE72-2651-4E2D-AFB2-D3A705F96AA9}" type="datetimeFigureOut">
              <a:rPr lang="en-US" smtClean="0"/>
              <a:t>7/2/2023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8C647B-64C4-4FFD-9197-658767783C7D}" type="slidenum">
              <a:rPr lang="en-US" smtClean="0"/>
              <a:t>‹#›</a:t>
            </a:fld>
            <a:endParaRPr lang="en-US"/>
          </a:p>
        </p:txBody>
      </p:sp>
    </p:spTree>
    <p:extLst>
      <p:ext uri="{BB962C8B-B14F-4D97-AF65-F5344CB8AC3E}">
        <p14:creationId xmlns:p14="http://schemas.microsoft.com/office/powerpoint/2010/main" val="2624724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gif"/><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28.sv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svg"/><Relationship Id="rId7" Type="http://schemas.openxmlformats.org/officeDocument/2006/relationships/image" Target="../media/image15.svg"/><Relationship Id="rId12"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sv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4.sv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D85D"/>
        </a:solidFill>
        <a:effectLst/>
      </p:bgPr>
    </p:bg>
    <p:spTree>
      <p:nvGrpSpPr>
        <p:cNvPr id="1" name=""/>
        <p:cNvGrpSpPr/>
        <p:nvPr/>
      </p:nvGrpSpPr>
      <p:grpSpPr>
        <a:xfrm>
          <a:off x="0" y="0"/>
          <a:ext cx="0" cy="0"/>
          <a:chOff x="0" y="0"/>
          <a:chExt cx="0" cy="0"/>
        </a:xfrm>
      </p:grpSpPr>
      <p:grpSp>
        <p:nvGrpSpPr>
          <p:cNvPr id="2" name="Group 2"/>
          <p:cNvGrpSpPr/>
          <p:nvPr/>
        </p:nvGrpSpPr>
        <p:grpSpPr>
          <a:xfrm>
            <a:off x="11584888" y="-5151789"/>
            <a:ext cx="8275151" cy="18621426"/>
            <a:chOff x="0" y="0"/>
            <a:chExt cx="11033535" cy="24828568"/>
          </a:xfrm>
        </p:grpSpPr>
        <p:sp>
          <p:nvSpPr>
            <p:cNvPr id="3" name="Freeform 3"/>
            <p:cNvSpPr/>
            <p:nvPr/>
          </p:nvSpPr>
          <p:spPr>
            <a:xfrm>
              <a:off x="0" y="11208012"/>
              <a:ext cx="11033535" cy="13620556"/>
            </a:xfrm>
            <a:custGeom>
              <a:avLst/>
              <a:gdLst/>
              <a:ahLst/>
              <a:cxnLst/>
              <a:rect l="l" t="t" r="r" b="b"/>
              <a:pathLst>
                <a:path w="11033535" h="13620556">
                  <a:moveTo>
                    <a:pt x="0" y="0"/>
                  </a:moveTo>
                  <a:lnTo>
                    <a:pt x="11033535" y="0"/>
                  </a:lnTo>
                  <a:lnTo>
                    <a:pt x="11033535" y="13620556"/>
                  </a:lnTo>
                  <a:lnTo>
                    <a:pt x="0" y="13620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0" y="0"/>
              <a:ext cx="11033535" cy="13620556"/>
            </a:xfrm>
            <a:custGeom>
              <a:avLst/>
              <a:gdLst/>
              <a:ahLst/>
              <a:cxnLst/>
              <a:rect l="l" t="t" r="r" b="b"/>
              <a:pathLst>
                <a:path w="11033535" h="13620556">
                  <a:moveTo>
                    <a:pt x="0" y="0"/>
                  </a:moveTo>
                  <a:lnTo>
                    <a:pt x="11033535" y="0"/>
                  </a:lnTo>
                  <a:lnTo>
                    <a:pt x="11033535" y="13620556"/>
                  </a:lnTo>
                  <a:lnTo>
                    <a:pt x="0" y="13620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
        <p:nvSpPr>
          <p:cNvPr id="5" name="Freeform 5"/>
          <p:cNvSpPr/>
          <p:nvPr/>
        </p:nvSpPr>
        <p:spPr>
          <a:xfrm>
            <a:off x="12952574" y="251040"/>
            <a:ext cx="4794788" cy="4114800"/>
          </a:xfrm>
          <a:custGeom>
            <a:avLst/>
            <a:gdLst/>
            <a:ahLst/>
            <a:cxnLst/>
            <a:rect l="l" t="t" r="r" b="b"/>
            <a:pathLst>
              <a:path w="4794788" h="4114800">
                <a:moveTo>
                  <a:pt x="0" y="0"/>
                </a:moveTo>
                <a:lnTo>
                  <a:pt x="4794788" y="0"/>
                </a:lnTo>
                <a:lnTo>
                  <a:pt x="479478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6" name="Picture 6"/>
          <p:cNvPicPr>
            <a:picLocks noChangeAspect="1"/>
          </p:cNvPicPr>
          <p:nvPr/>
        </p:nvPicPr>
        <p:blipFill>
          <a:blip r:embed="rId6"/>
          <a:srcRect/>
          <a:stretch>
            <a:fillRect/>
          </a:stretch>
        </p:blipFill>
        <p:spPr>
          <a:xfrm>
            <a:off x="13185648" y="4568209"/>
            <a:ext cx="5102352" cy="8229600"/>
          </a:xfrm>
          <a:prstGeom prst="rect">
            <a:avLst/>
          </a:prstGeom>
        </p:spPr>
      </p:pic>
      <p:sp>
        <p:nvSpPr>
          <p:cNvPr id="7" name="TextBox 7"/>
          <p:cNvSpPr txBox="1"/>
          <p:nvPr/>
        </p:nvSpPr>
        <p:spPr>
          <a:xfrm>
            <a:off x="3519557" y="792888"/>
            <a:ext cx="11248885" cy="2065502"/>
          </a:xfrm>
          <a:prstGeom prst="rect">
            <a:avLst/>
          </a:prstGeom>
        </p:spPr>
        <p:txBody>
          <a:bodyPr lIns="0" tIns="0" rIns="0" bIns="0" rtlCol="0" anchor="t">
            <a:spAutoFit/>
          </a:bodyPr>
          <a:lstStyle/>
          <a:p>
            <a:pPr>
              <a:lnSpc>
                <a:spcPts val="5498"/>
              </a:lnSpc>
            </a:pPr>
            <a:r>
              <a:rPr lang="en-US" sz="5044" b="1" spc="161" dirty="0" err="1">
                <a:solidFill>
                  <a:srgbClr val="000000"/>
                </a:solidFill>
                <a:latin typeface="Arial" panose="020B0604020202020204" pitchFamily="34" charset="0"/>
                <a:cs typeface="Arial" panose="020B0604020202020204" pitchFamily="34" charset="0"/>
              </a:rPr>
              <a:t>BÁO</a:t>
            </a:r>
            <a:r>
              <a:rPr lang="en-US" sz="5044" b="1" spc="161" dirty="0">
                <a:solidFill>
                  <a:srgbClr val="000000"/>
                </a:solidFill>
                <a:latin typeface="Arial" panose="020B0604020202020204" pitchFamily="34" charset="0"/>
                <a:cs typeface="Arial" panose="020B0604020202020204" pitchFamily="34" charset="0"/>
              </a:rPr>
              <a:t> </a:t>
            </a:r>
            <a:r>
              <a:rPr lang="en-US" sz="5044" b="1" spc="161" dirty="0" err="1">
                <a:solidFill>
                  <a:srgbClr val="000000"/>
                </a:solidFill>
                <a:latin typeface="Arial" panose="020B0604020202020204" pitchFamily="34" charset="0"/>
                <a:cs typeface="Arial" panose="020B0604020202020204" pitchFamily="34" charset="0"/>
              </a:rPr>
              <a:t>CÁO</a:t>
            </a:r>
            <a:r>
              <a:rPr lang="en-US" sz="5044" b="1" spc="161" dirty="0">
                <a:solidFill>
                  <a:srgbClr val="000000"/>
                </a:solidFill>
                <a:latin typeface="Arial" panose="020B0604020202020204" pitchFamily="34" charset="0"/>
                <a:cs typeface="Arial" panose="020B0604020202020204" pitchFamily="34" charset="0"/>
              </a:rPr>
              <a:t> </a:t>
            </a:r>
            <a:r>
              <a:rPr lang="en-US" sz="5044" b="1" spc="161" dirty="0" err="1">
                <a:solidFill>
                  <a:srgbClr val="000000"/>
                </a:solidFill>
                <a:latin typeface="Arial" panose="020B0604020202020204" pitchFamily="34" charset="0"/>
                <a:cs typeface="Arial" panose="020B0604020202020204" pitchFamily="34" charset="0"/>
              </a:rPr>
              <a:t>CUỐI</a:t>
            </a:r>
            <a:r>
              <a:rPr lang="en-US" sz="5044" b="1" spc="161" dirty="0">
                <a:solidFill>
                  <a:srgbClr val="000000"/>
                </a:solidFill>
                <a:latin typeface="Arial" panose="020B0604020202020204" pitchFamily="34" charset="0"/>
                <a:cs typeface="Arial" panose="020B0604020202020204" pitchFamily="34" charset="0"/>
              </a:rPr>
              <a:t> </a:t>
            </a:r>
            <a:r>
              <a:rPr lang="en-US" sz="5044" b="1" spc="161" dirty="0" err="1">
                <a:solidFill>
                  <a:srgbClr val="000000"/>
                </a:solidFill>
                <a:latin typeface="Arial" panose="020B0604020202020204" pitchFamily="34" charset="0"/>
                <a:cs typeface="Arial" panose="020B0604020202020204" pitchFamily="34" charset="0"/>
              </a:rPr>
              <a:t>KỲ</a:t>
            </a:r>
            <a:endParaRPr lang="en-US" sz="5044" b="1" spc="161" dirty="0">
              <a:solidFill>
                <a:srgbClr val="000000"/>
              </a:solidFill>
              <a:latin typeface="Arial" panose="020B0604020202020204" pitchFamily="34" charset="0"/>
              <a:cs typeface="Arial" panose="020B0604020202020204" pitchFamily="34" charset="0"/>
            </a:endParaRPr>
          </a:p>
          <a:p>
            <a:pPr>
              <a:lnSpc>
                <a:spcPts val="5267"/>
              </a:lnSpc>
            </a:pPr>
            <a:endParaRPr lang="en-US" sz="5044" spc="161" dirty="0">
              <a:solidFill>
                <a:srgbClr val="000000"/>
              </a:solidFill>
              <a:latin typeface="Arial" panose="020B0604020202020204" pitchFamily="34" charset="0"/>
              <a:cs typeface="Arial" panose="020B0604020202020204" pitchFamily="34" charset="0"/>
            </a:endParaRPr>
          </a:p>
          <a:p>
            <a:pPr>
              <a:lnSpc>
                <a:spcPts val="5267"/>
              </a:lnSpc>
            </a:pPr>
            <a:endParaRPr lang="en-US" sz="5044" spc="161" dirty="0">
              <a:solidFill>
                <a:srgbClr val="000000"/>
              </a:solidFill>
              <a:latin typeface="Arial" panose="020B0604020202020204" pitchFamily="34" charset="0"/>
              <a:cs typeface="Arial" panose="020B0604020202020204" pitchFamily="34" charset="0"/>
            </a:endParaRPr>
          </a:p>
        </p:txBody>
      </p:sp>
      <p:sp>
        <p:nvSpPr>
          <p:cNvPr id="8" name="TextBox 8"/>
          <p:cNvSpPr txBox="1"/>
          <p:nvPr/>
        </p:nvSpPr>
        <p:spPr>
          <a:xfrm>
            <a:off x="657236" y="2339452"/>
            <a:ext cx="10992816" cy="1943032"/>
          </a:xfrm>
          <a:prstGeom prst="rect">
            <a:avLst/>
          </a:prstGeom>
        </p:spPr>
        <p:txBody>
          <a:bodyPr wrap="square" lIns="0" tIns="0" rIns="0" bIns="0" rtlCol="0" anchor="t">
            <a:spAutoFit/>
          </a:bodyPr>
          <a:lstStyle/>
          <a:p>
            <a:pPr algn="ctr">
              <a:lnSpc>
                <a:spcPts val="5236"/>
              </a:lnSpc>
              <a:spcBef>
                <a:spcPct val="0"/>
              </a:spcBef>
            </a:pPr>
            <a:r>
              <a:rPr lang="en-US" sz="3740" b="1" dirty="0" err="1">
                <a:solidFill>
                  <a:srgbClr val="000000"/>
                </a:solidFill>
                <a:latin typeface="Arial" panose="020B0604020202020204" pitchFamily="34" charset="0"/>
                <a:cs typeface="Arial" panose="020B0604020202020204" pitchFamily="34" charset="0"/>
              </a:rPr>
              <a:t>Đồ</a:t>
            </a:r>
            <a:r>
              <a:rPr lang="en-US" sz="3740" b="1" dirty="0">
                <a:solidFill>
                  <a:srgbClr val="000000"/>
                </a:solidFill>
                <a:latin typeface="Arial" panose="020B0604020202020204" pitchFamily="34" charset="0"/>
                <a:cs typeface="Arial" panose="020B0604020202020204" pitchFamily="34" charset="0"/>
              </a:rPr>
              <a:t> </a:t>
            </a:r>
            <a:r>
              <a:rPr lang="en-US" sz="3740" b="1" dirty="0" err="1">
                <a:solidFill>
                  <a:srgbClr val="000000"/>
                </a:solidFill>
                <a:latin typeface="Arial" panose="020B0604020202020204" pitchFamily="34" charset="0"/>
                <a:cs typeface="Arial" panose="020B0604020202020204" pitchFamily="34" charset="0"/>
              </a:rPr>
              <a:t>án</a:t>
            </a:r>
            <a:r>
              <a:rPr lang="en-US" sz="3740" b="1" dirty="0">
                <a:solidFill>
                  <a:srgbClr val="000000"/>
                </a:solidFill>
                <a:latin typeface="Arial" panose="020B0604020202020204" pitchFamily="34" charset="0"/>
                <a:cs typeface="Arial" panose="020B0604020202020204" pitchFamily="34" charset="0"/>
              </a:rPr>
              <a:t> </a:t>
            </a:r>
            <a:r>
              <a:rPr lang="en-US" sz="3740" b="1" dirty="0" err="1">
                <a:solidFill>
                  <a:srgbClr val="000000"/>
                </a:solidFill>
                <a:latin typeface="Arial" panose="020B0604020202020204" pitchFamily="34" charset="0"/>
                <a:cs typeface="Arial" panose="020B0604020202020204" pitchFamily="34" charset="0"/>
              </a:rPr>
              <a:t>chuyên</a:t>
            </a:r>
            <a:r>
              <a:rPr lang="en-US" sz="3740" b="1" dirty="0">
                <a:solidFill>
                  <a:srgbClr val="000000"/>
                </a:solidFill>
                <a:latin typeface="Arial" panose="020B0604020202020204" pitchFamily="34" charset="0"/>
                <a:cs typeface="Arial" panose="020B0604020202020204" pitchFamily="34" charset="0"/>
              </a:rPr>
              <a:t> </a:t>
            </a:r>
            <a:r>
              <a:rPr lang="en-US" sz="3740" b="1" dirty="0" err="1">
                <a:solidFill>
                  <a:srgbClr val="000000"/>
                </a:solidFill>
                <a:latin typeface="Arial" panose="020B0604020202020204" pitchFamily="34" charset="0"/>
                <a:cs typeface="Arial" panose="020B0604020202020204" pitchFamily="34" charset="0"/>
              </a:rPr>
              <a:t>ngành</a:t>
            </a:r>
            <a:endParaRPr lang="en-US" sz="3740" b="1" dirty="0">
              <a:solidFill>
                <a:srgbClr val="000000"/>
              </a:solidFill>
              <a:latin typeface="Arial" panose="020B0604020202020204" pitchFamily="34" charset="0"/>
              <a:cs typeface="Arial" panose="020B0604020202020204" pitchFamily="34" charset="0"/>
            </a:endParaRPr>
          </a:p>
          <a:p>
            <a:pPr algn="ctr">
              <a:lnSpc>
                <a:spcPts val="5236"/>
              </a:lnSpc>
              <a:spcBef>
                <a:spcPct val="0"/>
              </a:spcBef>
            </a:pPr>
            <a:r>
              <a:rPr lang="en-US" sz="3740" b="1" dirty="0" err="1">
                <a:solidFill>
                  <a:srgbClr val="000000"/>
                </a:solidFill>
                <a:latin typeface="Arial" panose="020B0604020202020204" pitchFamily="34" charset="0"/>
                <a:cs typeface="Arial" panose="020B0604020202020204" pitchFamily="34" charset="0"/>
              </a:rPr>
              <a:t>Tên</a:t>
            </a:r>
            <a:r>
              <a:rPr lang="en-US" sz="3740" b="1" dirty="0">
                <a:solidFill>
                  <a:srgbClr val="000000"/>
                </a:solidFill>
                <a:latin typeface="Arial" panose="020B0604020202020204" pitchFamily="34" charset="0"/>
                <a:cs typeface="Arial" panose="020B0604020202020204" pitchFamily="34" charset="0"/>
              </a:rPr>
              <a:t> </a:t>
            </a:r>
            <a:r>
              <a:rPr lang="en-US" sz="3740" b="1" dirty="0" err="1">
                <a:solidFill>
                  <a:srgbClr val="000000"/>
                </a:solidFill>
                <a:latin typeface="Arial" panose="020B0604020202020204" pitchFamily="34" charset="0"/>
                <a:cs typeface="Arial" panose="020B0604020202020204" pitchFamily="34" charset="0"/>
              </a:rPr>
              <a:t>đề</a:t>
            </a:r>
            <a:r>
              <a:rPr lang="en-US" sz="3740" b="1" dirty="0">
                <a:solidFill>
                  <a:srgbClr val="000000"/>
                </a:solidFill>
                <a:latin typeface="Arial" panose="020B0604020202020204" pitchFamily="34" charset="0"/>
                <a:cs typeface="Arial" panose="020B0604020202020204" pitchFamily="34" charset="0"/>
              </a:rPr>
              <a:t> </a:t>
            </a:r>
            <a:r>
              <a:rPr lang="en-US" sz="3740" b="1" dirty="0" err="1">
                <a:solidFill>
                  <a:srgbClr val="000000"/>
                </a:solidFill>
                <a:latin typeface="Arial" panose="020B0604020202020204" pitchFamily="34" charset="0"/>
                <a:cs typeface="Arial" panose="020B0604020202020204" pitchFamily="34" charset="0"/>
              </a:rPr>
              <a:t>tài</a:t>
            </a:r>
            <a:r>
              <a:rPr lang="en-US" sz="3740" b="1" dirty="0">
                <a:solidFill>
                  <a:srgbClr val="000000"/>
                </a:solidFill>
                <a:latin typeface="Arial" panose="020B0604020202020204" pitchFamily="34" charset="0"/>
                <a:cs typeface="Arial" panose="020B0604020202020204" pitchFamily="34" charset="0"/>
              </a:rPr>
              <a:t> </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Xây</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dựng</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ứng</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dụng</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quản</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lý</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NCKH</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sinh</a:t>
            </a:r>
            <a:r>
              <a:rPr lang="en-US" sz="3740" dirty="0">
                <a:solidFill>
                  <a:srgbClr val="000000"/>
                </a:solidFill>
                <a:latin typeface="Arial" panose="020B0604020202020204" pitchFamily="34" charset="0"/>
                <a:cs typeface="Arial" panose="020B0604020202020204" pitchFamily="34" charset="0"/>
              </a:rPr>
              <a:t> </a:t>
            </a:r>
            <a:r>
              <a:rPr lang="en-US" sz="3740" dirty="0" err="1">
                <a:solidFill>
                  <a:srgbClr val="000000"/>
                </a:solidFill>
                <a:latin typeface="Arial" panose="020B0604020202020204" pitchFamily="34" charset="0"/>
                <a:cs typeface="Arial" panose="020B0604020202020204" pitchFamily="34" charset="0"/>
              </a:rPr>
              <a:t>viên</a:t>
            </a:r>
            <a:endParaRPr lang="en-US" sz="3740" dirty="0">
              <a:solidFill>
                <a:srgbClr val="000000"/>
              </a:solidFill>
              <a:latin typeface="Arial" panose="020B0604020202020204" pitchFamily="34" charset="0"/>
              <a:cs typeface="Arial" panose="020B0604020202020204" pitchFamily="34" charset="0"/>
            </a:endParaRPr>
          </a:p>
        </p:txBody>
      </p:sp>
      <p:sp>
        <p:nvSpPr>
          <p:cNvPr id="9" name="TextBox 9"/>
          <p:cNvSpPr txBox="1"/>
          <p:nvPr/>
        </p:nvSpPr>
        <p:spPr>
          <a:xfrm>
            <a:off x="401167" y="4593028"/>
            <a:ext cx="11248885" cy="3469989"/>
          </a:xfrm>
          <a:prstGeom prst="rect">
            <a:avLst/>
          </a:prstGeom>
        </p:spPr>
        <p:txBody>
          <a:bodyPr wrap="square" lIns="0" tIns="0" rIns="0" bIns="0" rtlCol="0" anchor="t">
            <a:spAutoFit/>
          </a:bodyPr>
          <a:lstStyle/>
          <a:p>
            <a:pPr algn="ctr">
              <a:lnSpc>
                <a:spcPts val="5468"/>
              </a:lnSpc>
            </a:pPr>
            <a:r>
              <a:rPr lang="en-US" sz="2800" b="1" dirty="0" err="1">
                <a:solidFill>
                  <a:srgbClr val="000000"/>
                </a:solidFill>
                <a:latin typeface="Arial" panose="020B0604020202020204" pitchFamily="34" charset="0"/>
                <a:cs typeface="Arial" panose="020B0604020202020204" pitchFamily="34" charset="0"/>
              </a:rPr>
              <a:t>Giảng</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viên</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hướng</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dẫn</a:t>
            </a:r>
            <a:r>
              <a:rPr lang="en-US" sz="2800" dirty="0">
                <a:solidFill>
                  <a:srgbClr val="000000"/>
                </a:solidFill>
                <a:latin typeface="Arial" panose="020B0604020202020204" pitchFamily="34" charset="0"/>
                <a:cs typeface="Arial" panose="020B0604020202020204" pitchFamily="34" charset="0"/>
              </a:rPr>
              <a:t>: </a:t>
            </a:r>
            <a:r>
              <a:rPr lang="vi-VN" sz="2800" dirty="0">
                <a:solidFill>
                  <a:srgbClr val="000000"/>
                </a:solidFill>
                <a:latin typeface="Arial" panose="020B0604020202020204" pitchFamily="34" charset="0"/>
                <a:cs typeface="Arial" panose="020B0604020202020204" pitchFamily="34" charset="0"/>
              </a:rPr>
              <a:t>Ths.</a:t>
            </a:r>
            <a:r>
              <a:rPr lang="en-US" sz="2800" dirty="0" err="1">
                <a:solidFill>
                  <a:srgbClr val="000000"/>
                </a:solidFill>
                <a:latin typeface="Arial" panose="020B0604020202020204" pitchFamily="34" charset="0"/>
                <a:cs typeface="Arial" panose="020B0604020202020204" pitchFamily="34" charset="0"/>
              </a:rPr>
              <a:t>Trần</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Thị</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Phương</a:t>
            </a:r>
            <a:r>
              <a:rPr lang="en-US" sz="2800" dirty="0">
                <a:solidFill>
                  <a:srgbClr val="000000"/>
                </a:solidFill>
                <a:latin typeface="Arial" panose="020B0604020202020204" pitchFamily="34" charset="0"/>
                <a:cs typeface="Arial" panose="020B0604020202020204" pitchFamily="34" charset="0"/>
              </a:rPr>
              <a:t> Linh</a:t>
            </a:r>
          </a:p>
          <a:p>
            <a:pPr algn="ctr">
              <a:lnSpc>
                <a:spcPts val="5468"/>
              </a:lnSpc>
            </a:pPr>
            <a:r>
              <a:rPr lang="en-US" sz="2800" b="1" dirty="0" err="1">
                <a:solidFill>
                  <a:srgbClr val="000000"/>
                </a:solidFill>
                <a:latin typeface="Arial" panose="020B0604020202020204" pitchFamily="34" charset="0"/>
                <a:cs typeface="Arial" panose="020B0604020202020204" pitchFamily="34" charset="0"/>
              </a:rPr>
              <a:t>Sinh</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viên</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thực</a:t>
            </a:r>
            <a:r>
              <a:rPr lang="en-US" sz="2800" b="1" dirty="0">
                <a:solidFill>
                  <a:srgbClr val="000000"/>
                </a:solidFill>
                <a:latin typeface="Arial" panose="020B0604020202020204" pitchFamily="34" charset="0"/>
                <a:cs typeface="Arial" panose="020B0604020202020204" pitchFamily="34" charset="0"/>
              </a:rPr>
              <a:t> </a:t>
            </a:r>
            <a:r>
              <a:rPr lang="en-US" sz="2800" b="1" dirty="0" err="1">
                <a:solidFill>
                  <a:srgbClr val="000000"/>
                </a:solidFill>
                <a:latin typeface="Arial" panose="020B0604020202020204" pitchFamily="34" charset="0"/>
                <a:cs typeface="Arial" panose="020B0604020202020204" pitchFamily="34" charset="0"/>
              </a:rPr>
              <a:t>hiện</a:t>
            </a:r>
            <a:r>
              <a:rPr lang="en-US" sz="2800" b="1" dirty="0">
                <a:solidFill>
                  <a:srgbClr val="000000"/>
                </a:solidFill>
                <a:latin typeface="Arial" panose="020B0604020202020204" pitchFamily="34" charset="0"/>
                <a:cs typeface="Arial" panose="020B0604020202020204" pitchFamily="34" charset="0"/>
              </a:rPr>
              <a:t>:</a:t>
            </a:r>
          </a:p>
          <a:p>
            <a:pPr algn="ctr">
              <a:lnSpc>
                <a:spcPts val="5468"/>
              </a:lnSpc>
            </a:pPr>
            <a:r>
              <a:rPr lang="en-US" sz="2800" dirty="0" err="1">
                <a:solidFill>
                  <a:srgbClr val="000000"/>
                </a:solidFill>
                <a:latin typeface="Arial" panose="020B0604020202020204" pitchFamily="34" charset="0"/>
                <a:cs typeface="Arial" panose="020B0604020202020204" pitchFamily="34" charset="0"/>
              </a:rPr>
              <a:t>Nguyễn</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Hoàng</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Nhật</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Tiến</a:t>
            </a:r>
            <a:r>
              <a:rPr lang="en-US" sz="2800" dirty="0">
                <a:solidFill>
                  <a:srgbClr val="000000"/>
                </a:solidFill>
                <a:latin typeface="Arial" panose="020B0604020202020204" pitchFamily="34" charset="0"/>
                <a:cs typeface="Arial" panose="020B0604020202020204" pitchFamily="34" charset="0"/>
              </a:rPr>
              <a:t>-2015749</a:t>
            </a:r>
          </a:p>
          <a:p>
            <a:pPr algn="ctr">
              <a:lnSpc>
                <a:spcPts val="5468"/>
              </a:lnSpc>
            </a:pPr>
            <a:r>
              <a:rPr lang="en-US" sz="2800" dirty="0" err="1">
                <a:solidFill>
                  <a:srgbClr val="000000"/>
                </a:solidFill>
                <a:latin typeface="Arial" panose="020B0604020202020204" pitchFamily="34" charset="0"/>
                <a:cs typeface="Arial" panose="020B0604020202020204" pitchFamily="34" charset="0"/>
              </a:rPr>
              <a:t>Trần</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Trung</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Hiếu</a:t>
            </a:r>
            <a:r>
              <a:rPr lang="en-US" sz="2800" dirty="0">
                <a:solidFill>
                  <a:srgbClr val="000000"/>
                </a:solidFill>
                <a:latin typeface="Arial" panose="020B0604020202020204" pitchFamily="34" charset="0"/>
                <a:cs typeface="Arial" panose="020B0604020202020204" pitchFamily="34" charset="0"/>
              </a:rPr>
              <a:t>-2011832</a:t>
            </a:r>
          </a:p>
          <a:p>
            <a:pPr algn="ctr">
              <a:lnSpc>
                <a:spcPts val="5468"/>
              </a:lnSpc>
            </a:pPr>
            <a:r>
              <a:rPr lang="en-US" sz="2800" dirty="0" err="1">
                <a:solidFill>
                  <a:srgbClr val="000000"/>
                </a:solidFill>
                <a:latin typeface="Arial" panose="020B0604020202020204" pitchFamily="34" charset="0"/>
                <a:cs typeface="Arial" panose="020B0604020202020204" pitchFamily="34" charset="0"/>
              </a:rPr>
              <a:t>Nguyễn</a:t>
            </a:r>
            <a:r>
              <a:rPr lang="en-US" sz="2800" dirty="0">
                <a:solidFill>
                  <a:srgbClr val="000000"/>
                </a:solidFill>
                <a:latin typeface="Arial" panose="020B0604020202020204" pitchFamily="34" charset="0"/>
                <a:cs typeface="Arial" panose="020B0604020202020204" pitchFamily="34" charset="0"/>
              </a:rPr>
              <a:t> </a:t>
            </a:r>
            <a:r>
              <a:rPr lang="en-US" sz="2800" dirty="0" err="1">
                <a:solidFill>
                  <a:srgbClr val="000000"/>
                </a:solidFill>
                <a:latin typeface="Arial" panose="020B0604020202020204" pitchFamily="34" charset="0"/>
                <a:cs typeface="Arial" panose="020B0604020202020204" pitchFamily="34" charset="0"/>
              </a:rPr>
              <a:t>Ngọc</a:t>
            </a:r>
            <a:r>
              <a:rPr lang="en-US" sz="2800" dirty="0">
                <a:solidFill>
                  <a:srgbClr val="000000"/>
                </a:solidFill>
                <a:latin typeface="Arial" panose="020B0604020202020204" pitchFamily="34" charset="0"/>
                <a:cs typeface="Arial" panose="020B0604020202020204" pitchFamily="34" charset="0"/>
              </a:rPr>
              <a:t> Minh </a:t>
            </a:r>
            <a:r>
              <a:rPr lang="en-US" sz="2800" dirty="0" err="1">
                <a:solidFill>
                  <a:srgbClr val="000000"/>
                </a:solidFill>
                <a:latin typeface="Arial" panose="020B0604020202020204" pitchFamily="34" charset="0"/>
                <a:cs typeface="Arial" panose="020B0604020202020204" pitchFamily="34" charset="0"/>
              </a:rPr>
              <a:t>Tiến</a:t>
            </a:r>
            <a:r>
              <a:rPr lang="en-US" sz="2800" dirty="0">
                <a:solidFill>
                  <a:srgbClr val="000000"/>
                </a:solidFill>
                <a:latin typeface="Arial" panose="020B0604020202020204" pitchFamily="34" charset="0"/>
                <a:cs typeface="Arial" panose="020B0604020202020204" pitchFamily="34" charset="0"/>
              </a:rPr>
              <a:t>-2015840</a:t>
            </a:r>
            <a:endParaRPr lang="en-US" sz="3905" dirty="0">
              <a:solidFill>
                <a:srgbClr val="000000"/>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barn(inVertical)">
                                      <p:cBhvr>
                                        <p:cTn id="14" dur="500"/>
                                        <p:tgtEl>
                                          <p:spTgt spid="8">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iterate type="wd">
                                    <p:tmPct val="10000"/>
                                  </p:iterate>
                                  <p:childTnLst>
                                    <p:set>
                                      <p:cBhvr>
                                        <p:cTn id="18" dur="1" fill="hold">
                                          <p:stCondLst>
                                            <p:cond delay="0"/>
                                          </p:stCondLst>
                                        </p:cTn>
                                        <p:tgtEl>
                                          <p:spTgt spid="9"/>
                                        </p:tgtEl>
                                        <p:attrNameLst>
                                          <p:attrName>style.visibility</p:attrName>
                                        </p:attrNameLst>
                                      </p:cBhvr>
                                      <p:to>
                                        <p:strVal val="visible"/>
                                      </p:to>
                                    </p:set>
                                    <p:animEffect transition="in" filter="barn(inVertical)">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2209800" y="1636418"/>
            <a:ext cx="14640123" cy="8126392"/>
          </a:xfrm>
          <a:prstGeom prst="rect">
            <a:avLst/>
          </a:prstGeom>
          <a:noFill/>
        </p:spPr>
        <p:txBody>
          <a:bodyPr wrap="square">
            <a:spAutoFit/>
          </a:bodyPr>
          <a:lstStyle/>
          <a:p>
            <a:pPr>
              <a:lnSpc>
                <a:spcPct val="150000"/>
              </a:lnSpc>
            </a:pPr>
            <a:r>
              <a:rPr lang="vi-VN" sz="3200" dirty="0">
                <a:latin typeface="Arial (Body)"/>
              </a:rPr>
              <a:t>Hệ thống:</a:t>
            </a:r>
          </a:p>
          <a:p>
            <a:pPr marL="342900" indent="-342900">
              <a:lnSpc>
                <a:spcPct val="150000"/>
              </a:lnSpc>
              <a:buFont typeface="Arial" panose="020B0604020202020204" pitchFamily="34" charset="0"/>
              <a:buChar char="•"/>
            </a:pPr>
            <a:r>
              <a:rPr lang="vi-VN" sz="3200" dirty="0">
                <a:latin typeface="Arial (Body)"/>
              </a:rPr>
              <a:t>Thiết kế database và xây dựng hệ thống</a:t>
            </a:r>
          </a:p>
          <a:p>
            <a:pPr>
              <a:lnSpc>
                <a:spcPct val="150000"/>
              </a:lnSpc>
            </a:pPr>
            <a:r>
              <a:rPr lang="vi-VN" sz="3200" dirty="0">
                <a:latin typeface="Arial (Body)"/>
              </a:rPr>
              <a:t>Phía người dùng:</a:t>
            </a:r>
          </a:p>
          <a:p>
            <a:pPr marL="342900" indent="-342900">
              <a:lnSpc>
                <a:spcPct val="150000"/>
              </a:lnSpc>
              <a:buFont typeface="Arial" panose="020B0604020202020204" pitchFamily="34" charset="0"/>
              <a:buChar char="•"/>
            </a:pPr>
            <a:r>
              <a:rPr lang="vi-VN" sz="3200" dirty="0">
                <a:latin typeface="Arial (Body)"/>
              </a:rPr>
              <a:t>Hiển thị danh sách các đề tài</a:t>
            </a:r>
            <a:r>
              <a:rPr lang="en-US" sz="3200" dirty="0">
                <a:latin typeface="Arial (Body)"/>
              </a:rPr>
              <a:t> </a:t>
            </a:r>
            <a:r>
              <a:rPr lang="en-US" sz="3200" dirty="0" err="1">
                <a:latin typeface="Arial (Body)"/>
              </a:rPr>
              <a:t>đã</a:t>
            </a:r>
            <a:r>
              <a:rPr lang="en-US" sz="3200" dirty="0">
                <a:latin typeface="Arial (Body)"/>
              </a:rPr>
              <a:t> </a:t>
            </a:r>
            <a:r>
              <a:rPr lang="en-US" sz="3200" dirty="0" err="1">
                <a:latin typeface="Arial (Body)"/>
              </a:rPr>
              <a:t>nghiệm</a:t>
            </a:r>
            <a:r>
              <a:rPr lang="en-US" sz="3200" dirty="0">
                <a:latin typeface="Arial (Body)"/>
              </a:rPr>
              <a:t> </a:t>
            </a:r>
            <a:r>
              <a:rPr lang="en-US" sz="3200" dirty="0" err="1">
                <a:latin typeface="Arial (Body)"/>
              </a:rPr>
              <a:t>thu</a:t>
            </a:r>
            <a:r>
              <a:rPr lang="en-US" sz="3200" dirty="0">
                <a:latin typeface="Arial (Body)"/>
              </a:rPr>
              <a:t>, </a:t>
            </a:r>
            <a:r>
              <a:rPr lang="en-US" sz="3200" dirty="0" err="1">
                <a:latin typeface="Arial (Body)"/>
              </a:rPr>
              <a:t>tìm</a:t>
            </a:r>
            <a:r>
              <a:rPr lang="en-US" sz="3200" dirty="0">
                <a:latin typeface="Arial (Body)"/>
              </a:rPr>
              <a:t> </a:t>
            </a:r>
            <a:r>
              <a:rPr lang="en-US" sz="3200" dirty="0" err="1">
                <a:latin typeface="Arial (Body)"/>
              </a:rPr>
              <a:t>kiếm</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theo</a:t>
            </a:r>
            <a:r>
              <a:rPr lang="en-US" sz="3200" dirty="0">
                <a:latin typeface="Arial (Body)"/>
              </a:rPr>
              <a:t> </a:t>
            </a:r>
            <a:r>
              <a:rPr lang="en-US" sz="3200" dirty="0" err="1">
                <a:latin typeface="Arial (Body)"/>
              </a:rPr>
              <a:t>tên</a:t>
            </a:r>
            <a:r>
              <a:rPr lang="en-US" sz="3200" dirty="0">
                <a:latin typeface="Arial (Body)"/>
              </a:rPr>
              <a:t> </a:t>
            </a:r>
            <a:r>
              <a:rPr lang="en-US" sz="3200" dirty="0" err="1">
                <a:latin typeface="Arial (Body)"/>
              </a:rPr>
              <a:t>và</a:t>
            </a:r>
            <a:r>
              <a:rPr lang="en-US" sz="3200" dirty="0">
                <a:latin typeface="Arial (Body)"/>
              </a:rPr>
              <a:t> khoa</a:t>
            </a:r>
          </a:p>
          <a:p>
            <a:pPr marL="342900" indent="-342900">
              <a:lnSpc>
                <a:spcPct val="150000"/>
              </a:lnSpc>
              <a:buFont typeface="Arial" panose="020B0604020202020204" pitchFamily="34" charset="0"/>
              <a:buChar char="•"/>
            </a:pPr>
            <a:r>
              <a:rPr lang="en-US" sz="3200" dirty="0" err="1">
                <a:latin typeface="Arial (Body)"/>
              </a:rPr>
              <a:t>Xem</a:t>
            </a:r>
            <a:r>
              <a:rPr lang="en-US" sz="3200" dirty="0">
                <a:latin typeface="Arial (Body)"/>
              </a:rPr>
              <a:t> chi </a:t>
            </a:r>
            <a:r>
              <a:rPr lang="en-US" sz="3200" dirty="0" err="1">
                <a:latin typeface="Arial (Body)"/>
              </a:rPr>
              <a:t>tiết</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tải</a:t>
            </a:r>
            <a:r>
              <a:rPr lang="en-US" sz="3200" dirty="0">
                <a:latin typeface="Arial (Body)"/>
              </a:rPr>
              <a:t> file </a:t>
            </a:r>
            <a:r>
              <a:rPr lang="en-US" sz="3200" dirty="0" err="1">
                <a:latin typeface="Arial (Body)"/>
              </a:rPr>
              <a:t>kết</a:t>
            </a:r>
            <a:r>
              <a:rPr lang="en-US" sz="3200" dirty="0">
                <a:latin typeface="Arial (Body)"/>
              </a:rPr>
              <a:t> </a:t>
            </a:r>
            <a:r>
              <a:rPr lang="en-US" sz="3200" dirty="0" err="1">
                <a:latin typeface="Arial (Body)"/>
              </a:rPr>
              <a:t>quả</a:t>
            </a:r>
            <a:r>
              <a:rPr lang="en-US" sz="3200" dirty="0">
                <a:latin typeface="Arial (Body)"/>
              </a:rPr>
              <a:t> </a:t>
            </a:r>
            <a:r>
              <a:rPr lang="en-US" sz="3200" dirty="0" err="1">
                <a:latin typeface="Arial (Body)"/>
              </a:rPr>
              <a:t>của</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endParaRPr lang="vi-VN" sz="3200" dirty="0">
              <a:latin typeface="Arial (Body)"/>
            </a:endParaRPr>
          </a:p>
          <a:p>
            <a:pPr marL="342900" indent="-342900">
              <a:lnSpc>
                <a:spcPct val="150000"/>
              </a:lnSpc>
              <a:buFont typeface="Arial" panose="020B0604020202020204" pitchFamily="34" charset="0"/>
              <a:buChar char="•"/>
            </a:pPr>
            <a:r>
              <a:rPr lang="vi-VN" sz="3200" dirty="0">
                <a:latin typeface="Arial (Body)"/>
              </a:rPr>
              <a:t>Xem tất cả các khoa, xem chi tiết phòng khoa</a:t>
            </a:r>
            <a:r>
              <a:rPr lang="en-US" sz="3200" dirty="0">
                <a:latin typeface="Arial (Body)"/>
              </a:rPr>
              <a:t>, bao </a:t>
            </a:r>
            <a:r>
              <a:rPr lang="en-US" sz="3200" dirty="0" err="1">
                <a:latin typeface="Arial (Body)"/>
              </a:rPr>
              <a:t>gồm</a:t>
            </a:r>
            <a:r>
              <a:rPr lang="en-US" sz="3200" dirty="0">
                <a:latin typeface="Arial (Body)"/>
              </a:rPr>
              <a:t> </a:t>
            </a:r>
            <a:r>
              <a:rPr lang="en-US" sz="3200" dirty="0" err="1">
                <a:latin typeface="Arial (Body)"/>
              </a:rPr>
              <a:t>danh</a:t>
            </a:r>
            <a:r>
              <a:rPr lang="en-US" sz="3200" dirty="0">
                <a:latin typeface="Arial (Body)"/>
              </a:rPr>
              <a:t> </a:t>
            </a:r>
            <a:r>
              <a:rPr lang="en-US" sz="3200" dirty="0" err="1">
                <a:latin typeface="Arial (Body)"/>
              </a:rPr>
              <a:t>sách</a:t>
            </a:r>
            <a:r>
              <a:rPr lang="en-US" sz="3200" dirty="0">
                <a:latin typeface="Arial (Body)"/>
              </a:rPr>
              <a:t> </a:t>
            </a:r>
            <a:r>
              <a:rPr lang="en-US" sz="3200" dirty="0" err="1">
                <a:latin typeface="Arial (Body)"/>
              </a:rPr>
              <a:t>sinh</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giảng</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và</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thuộc</a:t>
            </a:r>
            <a:r>
              <a:rPr lang="en-US" sz="3200" dirty="0">
                <a:latin typeface="Arial (Body)"/>
              </a:rPr>
              <a:t> khoa</a:t>
            </a:r>
            <a:endParaRPr lang="vi-VN" sz="3200" dirty="0">
              <a:latin typeface="Arial (Body)"/>
            </a:endParaRPr>
          </a:p>
          <a:p>
            <a:pPr marL="342900" indent="-342900">
              <a:lnSpc>
                <a:spcPct val="150000"/>
              </a:lnSpc>
              <a:buFont typeface="Arial" panose="020B0604020202020204" pitchFamily="34" charset="0"/>
              <a:buChar char="•"/>
            </a:pPr>
            <a:r>
              <a:rPr lang="vi-VN" sz="3200" dirty="0">
                <a:latin typeface="Arial (Body)"/>
              </a:rPr>
              <a:t>Xem danh sách các </a:t>
            </a:r>
            <a:r>
              <a:rPr lang="en-US" sz="3200" dirty="0" err="1">
                <a:latin typeface="Arial (Body)"/>
              </a:rPr>
              <a:t>sinh</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thực</a:t>
            </a:r>
            <a:r>
              <a:rPr lang="en-US" sz="3200" dirty="0">
                <a:latin typeface="Arial (Body)"/>
              </a:rPr>
              <a:t> </a:t>
            </a:r>
            <a:r>
              <a:rPr lang="en-US" sz="3200" dirty="0" err="1">
                <a:latin typeface="Arial (Body)"/>
              </a:rPr>
              <a:t>hiện</a:t>
            </a:r>
            <a:r>
              <a:rPr lang="en-US" sz="3200" dirty="0">
                <a:latin typeface="Arial (Body)"/>
              </a:rPr>
              <a:t> </a:t>
            </a:r>
            <a:r>
              <a:rPr lang="en-US" sz="3200" dirty="0" err="1">
                <a:latin typeface="Arial (Body)"/>
              </a:rPr>
              <a:t>và</a:t>
            </a:r>
            <a:r>
              <a:rPr lang="en-US" sz="3200" dirty="0">
                <a:latin typeface="Arial (Body)"/>
              </a:rPr>
              <a:t> </a:t>
            </a:r>
            <a:r>
              <a:rPr lang="en-US" sz="3200" dirty="0" err="1">
                <a:latin typeface="Arial (Body)"/>
              </a:rPr>
              <a:t>các</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mà</a:t>
            </a:r>
            <a:r>
              <a:rPr lang="en-US" sz="3200" dirty="0">
                <a:latin typeface="Arial (Body)"/>
              </a:rPr>
              <a:t> </a:t>
            </a:r>
            <a:r>
              <a:rPr lang="en-US" sz="3200" dirty="0" err="1">
                <a:latin typeface="Arial (Body)"/>
              </a:rPr>
              <a:t>sinh</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đăng</a:t>
            </a:r>
            <a:r>
              <a:rPr lang="en-US" sz="3200" dirty="0">
                <a:latin typeface="Arial (Body)"/>
              </a:rPr>
              <a:t> </a:t>
            </a:r>
            <a:r>
              <a:rPr lang="en-US" sz="3200" dirty="0" err="1">
                <a:latin typeface="Arial (Body)"/>
              </a:rPr>
              <a:t>ký</a:t>
            </a:r>
            <a:endParaRPr lang="en-US" sz="3200" dirty="0">
              <a:latin typeface="Arial (Body)"/>
            </a:endParaRPr>
          </a:p>
          <a:p>
            <a:pPr marL="342900" indent="-342900">
              <a:lnSpc>
                <a:spcPct val="150000"/>
              </a:lnSpc>
              <a:buFont typeface="Arial" panose="020B0604020202020204" pitchFamily="34" charset="0"/>
              <a:buChar char="•"/>
            </a:pPr>
            <a:r>
              <a:rPr lang="vi-VN" sz="3200" dirty="0">
                <a:latin typeface="Arial (Body)"/>
              </a:rPr>
              <a:t>Xem danh sách các </a:t>
            </a:r>
            <a:r>
              <a:rPr lang="en-US" sz="3200" dirty="0" err="1">
                <a:latin typeface="Arial (Body)"/>
              </a:rPr>
              <a:t>giảng</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hướng</a:t>
            </a:r>
            <a:r>
              <a:rPr lang="en-US" sz="3200" dirty="0">
                <a:latin typeface="Arial (Body)"/>
              </a:rPr>
              <a:t> </a:t>
            </a:r>
            <a:r>
              <a:rPr lang="en-US" sz="3200" dirty="0" err="1">
                <a:latin typeface="Arial (Body)"/>
              </a:rPr>
              <a:t>dẫn</a:t>
            </a:r>
            <a:r>
              <a:rPr lang="en-US" sz="3200" dirty="0">
                <a:latin typeface="Arial (Body)"/>
              </a:rPr>
              <a:t> </a:t>
            </a:r>
            <a:r>
              <a:rPr lang="vi-VN" sz="3200" dirty="0">
                <a:latin typeface="Arial (Body)"/>
              </a:rPr>
              <a:t>và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giảng</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hướng</a:t>
            </a:r>
            <a:r>
              <a:rPr lang="en-US" sz="3200" dirty="0">
                <a:latin typeface="Arial (Body)"/>
              </a:rPr>
              <a:t> </a:t>
            </a:r>
            <a:r>
              <a:rPr lang="en-US" sz="3200" dirty="0" err="1">
                <a:latin typeface="Arial (Body)"/>
              </a:rPr>
              <a:t>dẫn</a:t>
            </a:r>
            <a:endParaRPr lang="en-US" sz="3200" dirty="0">
              <a:latin typeface="Arial (Body)"/>
            </a:endParaRPr>
          </a:p>
          <a:p>
            <a:pPr marL="342900" indent="-342900">
              <a:lnSpc>
                <a:spcPct val="150000"/>
              </a:lnSpc>
              <a:buFont typeface="Arial" panose="020B0604020202020204" pitchFamily="34" charset="0"/>
              <a:buChar char="•"/>
            </a:pPr>
            <a:r>
              <a:rPr lang="en-US" sz="3200" dirty="0" err="1">
                <a:latin typeface="Arial (Body)"/>
              </a:rPr>
              <a:t>Xem</a:t>
            </a:r>
            <a:r>
              <a:rPr lang="en-US" sz="3200" dirty="0">
                <a:latin typeface="Arial (Body)"/>
              </a:rPr>
              <a:t> chi </a:t>
            </a:r>
            <a:r>
              <a:rPr lang="en-US" sz="3200" dirty="0" err="1">
                <a:latin typeface="Arial (Body)"/>
              </a:rPr>
              <a:t>tiết</a:t>
            </a:r>
            <a:r>
              <a:rPr lang="en-US" sz="3200" dirty="0">
                <a:latin typeface="Arial (Body)"/>
              </a:rPr>
              <a:t> </a:t>
            </a:r>
            <a:r>
              <a:rPr lang="en-US" sz="3200" dirty="0" err="1">
                <a:latin typeface="Arial (Body)"/>
              </a:rPr>
              <a:t>giảng</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hướng</a:t>
            </a:r>
            <a:r>
              <a:rPr lang="en-US" sz="3200" dirty="0">
                <a:latin typeface="Arial (Body)"/>
              </a:rPr>
              <a:t> </a:t>
            </a:r>
            <a:r>
              <a:rPr lang="en-US" sz="3200" dirty="0" err="1">
                <a:latin typeface="Arial (Body)"/>
              </a:rPr>
              <a:t>dẫn</a:t>
            </a:r>
            <a:r>
              <a:rPr lang="en-US" sz="3200" dirty="0">
                <a:latin typeface="Arial (Body)"/>
              </a:rPr>
              <a:t>, </a:t>
            </a:r>
            <a:r>
              <a:rPr lang="en-US" sz="3200" dirty="0" err="1">
                <a:latin typeface="Arial (Body)"/>
              </a:rPr>
              <a:t>sinh</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thực</a:t>
            </a:r>
            <a:r>
              <a:rPr lang="en-US" sz="3200" dirty="0">
                <a:latin typeface="Arial (Body)"/>
              </a:rPr>
              <a:t> </a:t>
            </a:r>
            <a:r>
              <a:rPr lang="en-US" sz="3200" dirty="0" err="1">
                <a:latin typeface="Arial (Body)"/>
              </a:rPr>
              <a:t>hiện</a:t>
            </a:r>
            <a:endParaRPr lang="en-US" sz="3200" dirty="0">
              <a:latin typeface="Arial (Body)"/>
            </a:endParaRPr>
          </a:p>
          <a:p>
            <a:pPr marL="342900" indent="-342900">
              <a:lnSpc>
                <a:spcPct val="150000"/>
              </a:lnSpc>
              <a:buFont typeface="Arial" panose="020B0604020202020204" pitchFamily="34" charset="0"/>
              <a:buChar char="•"/>
            </a:pPr>
            <a:r>
              <a:rPr lang="en-US" sz="3200" dirty="0" err="1">
                <a:latin typeface="Arial (Body)"/>
              </a:rPr>
              <a:t>Đăng</a:t>
            </a:r>
            <a:r>
              <a:rPr lang="en-US" sz="3200" dirty="0">
                <a:latin typeface="Arial (Body)"/>
              </a:rPr>
              <a:t> </a:t>
            </a:r>
            <a:r>
              <a:rPr lang="en-US" sz="3200" dirty="0" err="1">
                <a:latin typeface="Arial (Body)"/>
              </a:rPr>
              <a:t>nhập</a:t>
            </a:r>
            <a:r>
              <a:rPr lang="en-US" sz="3200" dirty="0">
                <a:latin typeface="Arial (Body)"/>
              </a:rPr>
              <a:t>, </a:t>
            </a:r>
            <a:r>
              <a:rPr lang="en-US" sz="3200" dirty="0" err="1">
                <a:latin typeface="Arial (Body)"/>
              </a:rPr>
              <a:t>đăng</a:t>
            </a:r>
            <a:r>
              <a:rPr lang="en-US" sz="3200" dirty="0">
                <a:latin typeface="Arial (Body)"/>
              </a:rPr>
              <a:t> </a:t>
            </a:r>
            <a:r>
              <a:rPr lang="en-US" sz="3200" dirty="0" err="1">
                <a:latin typeface="Arial (Body)"/>
              </a:rPr>
              <a:t>ký</a:t>
            </a:r>
            <a:r>
              <a:rPr lang="en-US" sz="3200" dirty="0">
                <a:latin typeface="Arial (Body)"/>
              </a:rPr>
              <a:t>, </a:t>
            </a:r>
            <a:r>
              <a:rPr lang="en-US" sz="3200" dirty="0" err="1">
                <a:latin typeface="Arial (Body)"/>
              </a:rPr>
              <a:t>gửi</a:t>
            </a:r>
            <a:r>
              <a:rPr lang="en-US" sz="3200" dirty="0">
                <a:latin typeface="Arial (Body)"/>
              </a:rPr>
              <a:t> Feedback, </a:t>
            </a:r>
            <a:r>
              <a:rPr lang="en-US" sz="3200" dirty="0" err="1">
                <a:latin typeface="Arial (Body)"/>
              </a:rPr>
              <a:t>đăng</a:t>
            </a:r>
            <a:r>
              <a:rPr lang="en-US" sz="3200" dirty="0">
                <a:latin typeface="Arial (Body)"/>
              </a:rPr>
              <a:t> </a:t>
            </a:r>
            <a:r>
              <a:rPr lang="en-US" sz="3200" dirty="0" err="1">
                <a:latin typeface="Arial (Body)"/>
              </a:rPr>
              <a:t>ký</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đăng</a:t>
            </a:r>
            <a:r>
              <a:rPr lang="en-US" sz="3200" dirty="0">
                <a:latin typeface="Arial (Body)"/>
              </a:rPr>
              <a:t> file </a:t>
            </a:r>
            <a:r>
              <a:rPr lang="en-US" sz="3200" dirty="0" err="1">
                <a:latin typeface="Arial (Body)"/>
              </a:rPr>
              <a:t>kết</a:t>
            </a:r>
            <a:r>
              <a:rPr lang="en-US" sz="3200" dirty="0">
                <a:latin typeface="Arial (Body)"/>
              </a:rPr>
              <a:t> </a:t>
            </a:r>
            <a:r>
              <a:rPr lang="en-US" sz="3200" dirty="0" err="1">
                <a:latin typeface="Arial (Body)"/>
              </a:rPr>
              <a:t>quả</a:t>
            </a:r>
            <a:r>
              <a:rPr lang="en-US" sz="3200" dirty="0">
                <a:latin typeface="Arial (Body)"/>
              </a:rPr>
              <a:t> </a:t>
            </a:r>
            <a:endParaRPr lang="vi-VN" sz="3200" dirty="0">
              <a:latin typeface="Arial (Body)"/>
            </a:endParaRPr>
          </a:p>
        </p:txBody>
      </p:sp>
    </p:spTree>
    <p:extLst>
      <p:ext uri="{BB962C8B-B14F-4D97-AF65-F5344CB8AC3E}">
        <p14:creationId xmlns:p14="http://schemas.microsoft.com/office/powerpoint/2010/main" val="1541455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2239833" y="1866900"/>
            <a:ext cx="12642574" cy="5910401"/>
          </a:xfrm>
          <a:prstGeom prst="rect">
            <a:avLst/>
          </a:prstGeom>
          <a:noFill/>
        </p:spPr>
        <p:txBody>
          <a:bodyPr wrap="square">
            <a:spAutoFit/>
          </a:bodyPr>
          <a:lstStyle/>
          <a:p>
            <a:pPr>
              <a:lnSpc>
                <a:spcPct val="150000"/>
              </a:lnSpc>
            </a:pPr>
            <a:r>
              <a:rPr lang="vi-VN" sz="3200" dirty="0">
                <a:latin typeface="Arial (Body)"/>
              </a:rPr>
              <a:t>Phía quản trị:</a:t>
            </a:r>
          </a:p>
          <a:p>
            <a:pPr marL="457200" indent="-457200">
              <a:lnSpc>
                <a:spcPct val="150000"/>
              </a:lnSpc>
              <a:buFont typeface="Arial" panose="020B0604020202020204" pitchFamily="34" charset="0"/>
              <a:buChar char="•"/>
            </a:pPr>
            <a:r>
              <a:rPr lang="vi-VN" sz="3200" dirty="0">
                <a:latin typeface="Arial (Body)"/>
              </a:rPr>
              <a:t>Hiển thị thông tin </a:t>
            </a:r>
            <a:r>
              <a:rPr lang="en-US" sz="3200" dirty="0">
                <a:latin typeface="Arial (Body)"/>
              </a:rPr>
              <a:t>D</a:t>
            </a:r>
            <a:r>
              <a:rPr lang="vi-VN" sz="3200" dirty="0">
                <a:latin typeface="Arial (Body)"/>
              </a:rPr>
              <a:t>ashboard hệ thống</a:t>
            </a:r>
          </a:p>
          <a:p>
            <a:pPr marL="457200" indent="-457200">
              <a:lnSpc>
                <a:spcPct val="150000"/>
              </a:lnSpc>
              <a:buFont typeface="Arial" panose="020B0604020202020204" pitchFamily="34" charset="0"/>
              <a:buChar char="•"/>
            </a:pPr>
            <a:r>
              <a:rPr lang="vi-VN" sz="3200" dirty="0">
                <a:latin typeface="Arial (Body)"/>
              </a:rPr>
              <a:t>Hiển thị danh sách </a:t>
            </a:r>
            <a:r>
              <a:rPr lang="en-US" sz="3200" dirty="0" err="1">
                <a:latin typeface="Arial (Body)"/>
              </a:rPr>
              <a:t>sinh</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xóa</a:t>
            </a:r>
            <a:r>
              <a:rPr lang="en-US" sz="3200" dirty="0">
                <a:latin typeface="Arial (Body)"/>
              </a:rPr>
              <a:t> </a:t>
            </a:r>
            <a:r>
              <a:rPr lang="en-US" sz="3200" dirty="0" err="1">
                <a:latin typeface="Arial (Body)"/>
              </a:rPr>
              <a:t>sinh</a:t>
            </a:r>
            <a:r>
              <a:rPr lang="en-US" sz="3200" dirty="0">
                <a:latin typeface="Arial (Body)"/>
              </a:rPr>
              <a:t> </a:t>
            </a:r>
            <a:r>
              <a:rPr lang="en-US" sz="3200" dirty="0" err="1">
                <a:latin typeface="Arial (Body)"/>
              </a:rPr>
              <a:t>viên</a:t>
            </a:r>
            <a:endParaRPr lang="en-US" sz="3200" dirty="0">
              <a:latin typeface="Arial (Body)"/>
            </a:endParaRPr>
          </a:p>
          <a:p>
            <a:pPr marL="457200" indent="-457200">
              <a:lnSpc>
                <a:spcPct val="150000"/>
              </a:lnSpc>
              <a:buFont typeface="Arial" panose="020B0604020202020204" pitchFamily="34" charset="0"/>
              <a:buChar char="•"/>
            </a:pPr>
            <a:r>
              <a:rPr lang="en-US" sz="3200" dirty="0" err="1">
                <a:latin typeface="Arial (Body)"/>
              </a:rPr>
              <a:t>Hiển</a:t>
            </a:r>
            <a:r>
              <a:rPr lang="en-US" sz="3200" dirty="0">
                <a:latin typeface="Arial (Body)"/>
              </a:rPr>
              <a:t> </a:t>
            </a:r>
            <a:r>
              <a:rPr lang="en-US" sz="3200" dirty="0" err="1">
                <a:latin typeface="Arial (Body)"/>
              </a:rPr>
              <a:t>thị</a:t>
            </a:r>
            <a:r>
              <a:rPr lang="en-US" sz="3200" dirty="0">
                <a:latin typeface="Arial (Body)"/>
              </a:rPr>
              <a:t> </a:t>
            </a:r>
            <a:r>
              <a:rPr lang="en-US" sz="3200" dirty="0" err="1">
                <a:latin typeface="Arial (Body)"/>
              </a:rPr>
              <a:t>danh</a:t>
            </a:r>
            <a:r>
              <a:rPr lang="en-US" sz="3200" dirty="0">
                <a:latin typeface="Arial (Body)"/>
              </a:rPr>
              <a:t> </a:t>
            </a:r>
            <a:r>
              <a:rPr lang="en-US" sz="3200" dirty="0" err="1">
                <a:latin typeface="Arial (Body)"/>
              </a:rPr>
              <a:t>sách</a:t>
            </a:r>
            <a:r>
              <a:rPr lang="en-US" sz="3200" dirty="0">
                <a:latin typeface="Arial (Body)"/>
              </a:rPr>
              <a:t> </a:t>
            </a:r>
            <a:r>
              <a:rPr lang="en-US" sz="3200" dirty="0" err="1">
                <a:latin typeface="Arial (Body)"/>
              </a:rPr>
              <a:t>giảng</a:t>
            </a:r>
            <a:r>
              <a:rPr lang="en-US" sz="3200" dirty="0">
                <a:latin typeface="Arial (Body)"/>
              </a:rPr>
              <a:t> </a:t>
            </a:r>
            <a:r>
              <a:rPr lang="en-US" sz="3200" dirty="0" err="1">
                <a:latin typeface="Arial (Body)"/>
              </a:rPr>
              <a:t>viên</a:t>
            </a:r>
            <a:r>
              <a:rPr lang="en-US" sz="3200" dirty="0">
                <a:latin typeface="Arial (Body)"/>
              </a:rPr>
              <a:t>, </a:t>
            </a:r>
            <a:r>
              <a:rPr lang="en-US" sz="3200" dirty="0" err="1">
                <a:latin typeface="Arial (Body)"/>
              </a:rPr>
              <a:t>thêm</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khoản</a:t>
            </a:r>
            <a:r>
              <a:rPr lang="en-US" sz="3200" dirty="0">
                <a:latin typeface="Arial (Body)"/>
              </a:rPr>
              <a:t>, </a:t>
            </a:r>
            <a:r>
              <a:rPr lang="en-US" sz="3200" dirty="0" err="1">
                <a:latin typeface="Arial (Body)"/>
              </a:rPr>
              <a:t>xóa</a:t>
            </a:r>
            <a:r>
              <a:rPr lang="en-US" sz="3200" dirty="0">
                <a:latin typeface="Arial (Body)"/>
              </a:rPr>
              <a:t> </a:t>
            </a:r>
            <a:r>
              <a:rPr lang="en-US" sz="3200" dirty="0" err="1">
                <a:latin typeface="Arial (Body)"/>
              </a:rPr>
              <a:t>giảng</a:t>
            </a:r>
            <a:r>
              <a:rPr lang="en-US" sz="3200" dirty="0">
                <a:latin typeface="Arial (Body)"/>
              </a:rPr>
              <a:t> </a:t>
            </a:r>
            <a:r>
              <a:rPr lang="en-US" sz="3200" dirty="0" err="1">
                <a:latin typeface="Arial (Body)"/>
              </a:rPr>
              <a:t>viên</a:t>
            </a:r>
            <a:endParaRPr lang="vi-VN" sz="3200" dirty="0">
              <a:latin typeface="Arial (Body)"/>
            </a:endParaRPr>
          </a:p>
          <a:p>
            <a:pPr marL="457200" indent="-457200">
              <a:lnSpc>
                <a:spcPct val="150000"/>
              </a:lnSpc>
              <a:buFont typeface="Arial" panose="020B0604020202020204" pitchFamily="34" charset="0"/>
              <a:buChar char="•"/>
            </a:pPr>
            <a:r>
              <a:rPr lang="vi-VN" sz="3200" dirty="0">
                <a:latin typeface="Arial (Body)"/>
              </a:rPr>
              <a:t>Hiển thị danh sách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a:t>
            </a:r>
            <a:r>
              <a:rPr lang="vi-VN" sz="3200" dirty="0">
                <a:latin typeface="Arial (Body)"/>
              </a:rPr>
              <a:t> </a:t>
            </a:r>
            <a:r>
              <a:rPr lang="en-US" sz="3200" dirty="0" err="1">
                <a:latin typeface="Arial (Body)"/>
              </a:rPr>
              <a:t>thêm</a:t>
            </a:r>
            <a:r>
              <a:rPr lang="en-US" sz="3200" dirty="0">
                <a:latin typeface="Arial (Body)"/>
              </a:rPr>
              <a:t>, </a:t>
            </a:r>
            <a:r>
              <a:rPr lang="en-US" sz="3200" dirty="0" err="1">
                <a:latin typeface="Arial (Body)"/>
              </a:rPr>
              <a:t>cập</a:t>
            </a:r>
            <a:r>
              <a:rPr lang="en-US" sz="3200" dirty="0">
                <a:latin typeface="Arial (Body)"/>
              </a:rPr>
              <a:t> </a:t>
            </a:r>
            <a:r>
              <a:rPr lang="en-US" sz="3200" dirty="0" err="1">
                <a:latin typeface="Arial (Body)"/>
              </a:rPr>
              <a:t>nhật</a:t>
            </a:r>
            <a:r>
              <a:rPr lang="en-US" sz="3200" dirty="0">
                <a:latin typeface="Arial (Body)"/>
              </a:rPr>
              <a:t>, </a:t>
            </a:r>
            <a:r>
              <a:rPr lang="en-US" sz="3200" dirty="0" err="1">
                <a:latin typeface="Arial (Body)"/>
              </a:rPr>
              <a:t>xóa</a:t>
            </a:r>
            <a:r>
              <a:rPr lang="en-US" sz="3200" dirty="0">
                <a:latin typeface="Arial (Body)"/>
              </a:rPr>
              <a:t>, </a:t>
            </a:r>
            <a:r>
              <a:rPr lang="en-US" sz="3200" dirty="0" err="1">
                <a:latin typeface="Arial (Body)"/>
              </a:rPr>
              <a:t>phân</a:t>
            </a:r>
            <a:r>
              <a:rPr lang="en-US" sz="3200" dirty="0">
                <a:latin typeface="Arial (Body)"/>
              </a:rPr>
              <a:t> </a:t>
            </a:r>
            <a:r>
              <a:rPr lang="en-US" sz="3200" dirty="0" err="1">
                <a:latin typeface="Arial (Body)"/>
              </a:rPr>
              <a:t>công</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vi-VN" sz="3200" dirty="0">
                <a:latin typeface="Arial (Body)"/>
              </a:rPr>
              <a:t>tìm kiếm theo tên</a:t>
            </a:r>
          </a:p>
          <a:p>
            <a:pPr marL="457200" indent="-457200">
              <a:lnSpc>
                <a:spcPct val="150000"/>
              </a:lnSpc>
              <a:buFont typeface="Arial" panose="020B0604020202020204" pitchFamily="34" charset="0"/>
              <a:buChar char="•"/>
            </a:pPr>
            <a:r>
              <a:rPr lang="vi-VN" sz="3200" dirty="0">
                <a:latin typeface="Arial (Body)"/>
              </a:rPr>
              <a:t>Hiển thị danh sách khoa, xoá khoa, tìm kiếm theo tên</a:t>
            </a:r>
            <a:endParaRPr lang="en-US" sz="3200" dirty="0">
              <a:latin typeface="Arial (Body)"/>
            </a:endParaRPr>
          </a:p>
          <a:p>
            <a:pPr marL="457200" indent="-457200">
              <a:lnSpc>
                <a:spcPct val="150000"/>
              </a:lnSpc>
              <a:buFont typeface="Arial" panose="020B0604020202020204" pitchFamily="34" charset="0"/>
              <a:buChar char="•"/>
            </a:pPr>
            <a:r>
              <a:rPr lang="en-US" sz="3200" dirty="0" err="1">
                <a:latin typeface="Arial (Body)"/>
              </a:rPr>
              <a:t>Thay</a:t>
            </a:r>
            <a:r>
              <a:rPr lang="en-US" sz="3200" dirty="0">
                <a:latin typeface="Arial (Body)"/>
              </a:rPr>
              <a:t> </a:t>
            </a:r>
            <a:r>
              <a:rPr lang="en-US" sz="3200" dirty="0" err="1">
                <a:latin typeface="Arial (Body)"/>
              </a:rPr>
              <a:t>đổi</a:t>
            </a:r>
            <a:r>
              <a:rPr lang="en-US" sz="3200" dirty="0">
                <a:latin typeface="Arial (Body)"/>
              </a:rPr>
              <a:t> </a:t>
            </a:r>
            <a:r>
              <a:rPr lang="en-US" sz="3200" dirty="0" err="1">
                <a:latin typeface="Arial (Body)"/>
              </a:rPr>
              <a:t>thông</a:t>
            </a:r>
            <a:r>
              <a:rPr lang="en-US" sz="3200" dirty="0">
                <a:latin typeface="Arial (Body)"/>
              </a:rPr>
              <a:t> tin, </a:t>
            </a:r>
            <a:r>
              <a:rPr lang="en-US" sz="3200" dirty="0" err="1">
                <a:latin typeface="Arial (Body)"/>
              </a:rPr>
              <a:t>mật</a:t>
            </a:r>
            <a:r>
              <a:rPr lang="en-US" sz="3200" dirty="0">
                <a:latin typeface="Arial (Body)"/>
              </a:rPr>
              <a:t> </a:t>
            </a:r>
            <a:r>
              <a:rPr lang="en-US" sz="3200" dirty="0" err="1">
                <a:latin typeface="Arial (Body)"/>
              </a:rPr>
              <a:t>khẩu</a:t>
            </a:r>
            <a:endParaRPr lang="vi-VN" sz="3200" dirty="0">
              <a:latin typeface="Arial (Body)"/>
            </a:endParaRPr>
          </a:p>
        </p:txBody>
      </p:sp>
    </p:spTree>
    <p:extLst>
      <p:ext uri="{BB962C8B-B14F-4D97-AF65-F5344CB8AC3E}">
        <p14:creationId xmlns:p14="http://schemas.microsoft.com/office/powerpoint/2010/main" val="998946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iterate type="wd">
                                    <p:tmPct val="10000"/>
                                  </p:iterate>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1440976" y="1505606"/>
            <a:ext cx="12642574" cy="739754"/>
          </a:xfrm>
          <a:prstGeom prst="rect">
            <a:avLst/>
          </a:prstGeom>
          <a:noFill/>
        </p:spPr>
        <p:txBody>
          <a:bodyPr wrap="square">
            <a:spAutoFit/>
          </a:bodyPr>
          <a:lstStyle/>
          <a:p>
            <a:pPr>
              <a:lnSpc>
                <a:spcPct val="150000"/>
              </a:lnSpc>
            </a:pPr>
            <a:r>
              <a:rPr lang="en-US" sz="3200" dirty="0" err="1">
                <a:latin typeface="Arial (Body)"/>
              </a:rPr>
              <a:t>Thiết</a:t>
            </a:r>
            <a:r>
              <a:rPr lang="en-US" sz="3200" dirty="0">
                <a:latin typeface="Arial (Body)"/>
              </a:rPr>
              <a:t> </a:t>
            </a:r>
            <a:r>
              <a:rPr lang="en-US" sz="3200" dirty="0" err="1">
                <a:latin typeface="Arial (Body)"/>
              </a:rPr>
              <a:t>kế</a:t>
            </a:r>
            <a:r>
              <a:rPr lang="en-US" sz="3200" dirty="0">
                <a:latin typeface="Arial (Body)"/>
              </a:rPr>
              <a:t> Database</a:t>
            </a:r>
            <a:endParaRPr lang="vi-VN" sz="3200" dirty="0">
              <a:latin typeface="Arial (Body)"/>
            </a:endParaRPr>
          </a:p>
        </p:txBody>
      </p:sp>
      <p:pic>
        <p:nvPicPr>
          <p:cNvPr id="7" name="Picture 6">
            <a:extLst>
              <a:ext uri="{FF2B5EF4-FFF2-40B4-BE49-F238E27FC236}">
                <a16:creationId xmlns:a16="http://schemas.microsoft.com/office/drawing/2014/main" id="{380D0EA6-26D8-41C2-EC61-861DBF762ECA}"/>
              </a:ext>
            </a:extLst>
          </p:cNvPr>
          <p:cNvPicPr>
            <a:picLocks noChangeAspect="1"/>
          </p:cNvPicPr>
          <p:nvPr/>
        </p:nvPicPr>
        <p:blipFill>
          <a:blip r:embed="rId4"/>
          <a:stretch>
            <a:fillRect/>
          </a:stretch>
        </p:blipFill>
        <p:spPr>
          <a:xfrm>
            <a:off x="3581400" y="2674864"/>
            <a:ext cx="10756421" cy="6073346"/>
          </a:xfrm>
          <a:prstGeom prst="rect">
            <a:avLst/>
          </a:prstGeom>
        </p:spPr>
      </p:pic>
    </p:spTree>
    <p:extLst>
      <p:ext uri="{BB962C8B-B14F-4D97-AF65-F5344CB8AC3E}">
        <p14:creationId xmlns:p14="http://schemas.microsoft.com/office/powerpoint/2010/main" val="4054760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1440976" y="1505606"/>
            <a:ext cx="12642574" cy="739754"/>
          </a:xfrm>
          <a:prstGeom prst="rect">
            <a:avLst/>
          </a:prstGeom>
          <a:noFill/>
        </p:spPr>
        <p:txBody>
          <a:bodyPr wrap="square">
            <a:spAutoFit/>
          </a:bodyPr>
          <a:lstStyle/>
          <a:p>
            <a:pPr>
              <a:lnSpc>
                <a:spcPct val="150000"/>
              </a:lnSpc>
            </a:pPr>
            <a:r>
              <a:rPr lang="en-US" sz="3200" dirty="0" err="1">
                <a:latin typeface="Arial (Body)"/>
              </a:rPr>
              <a:t>Thiết</a:t>
            </a:r>
            <a:r>
              <a:rPr lang="en-US" sz="3200" dirty="0">
                <a:latin typeface="Arial (Body)"/>
              </a:rPr>
              <a:t> </a:t>
            </a:r>
            <a:r>
              <a:rPr lang="en-US" sz="3200" dirty="0" err="1">
                <a:latin typeface="Arial (Body)"/>
              </a:rPr>
              <a:t>kế</a:t>
            </a:r>
            <a:r>
              <a:rPr lang="en-US" sz="3200" dirty="0">
                <a:latin typeface="Arial (Body)"/>
              </a:rPr>
              <a:t> API</a:t>
            </a:r>
            <a:endParaRPr lang="vi-VN" sz="3200" dirty="0">
              <a:latin typeface="Arial (Body)"/>
            </a:endParaRPr>
          </a:p>
        </p:txBody>
      </p:sp>
      <p:pic>
        <p:nvPicPr>
          <p:cNvPr id="5" name="Picture 4">
            <a:extLst>
              <a:ext uri="{FF2B5EF4-FFF2-40B4-BE49-F238E27FC236}">
                <a16:creationId xmlns:a16="http://schemas.microsoft.com/office/drawing/2014/main" id="{D8D604CC-040D-350D-33C6-507954B462C1}"/>
              </a:ext>
            </a:extLst>
          </p:cNvPr>
          <p:cNvPicPr>
            <a:picLocks noChangeAspect="1"/>
          </p:cNvPicPr>
          <p:nvPr/>
        </p:nvPicPr>
        <p:blipFill>
          <a:blip r:embed="rId4"/>
          <a:stretch>
            <a:fillRect/>
          </a:stretch>
        </p:blipFill>
        <p:spPr>
          <a:xfrm>
            <a:off x="2133600" y="2650150"/>
            <a:ext cx="12425212" cy="6263640"/>
          </a:xfrm>
          <a:prstGeom prst="rect">
            <a:avLst/>
          </a:prstGeom>
        </p:spPr>
      </p:pic>
    </p:spTree>
    <p:extLst>
      <p:ext uri="{BB962C8B-B14F-4D97-AF65-F5344CB8AC3E}">
        <p14:creationId xmlns:p14="http://schemas.microsoft.com/office/powerpoint/2010/main" val="227202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3276600" y="4805713"/>
            <a:ext cx="12642574" cy="739754"/>
          </a:xfrm>
          <a:prstGeom prst="rect">
            <a:avLst/>
          </a:prstGeom>
          <a:noFill/>
        </p:spPr>
        <p:txBody>
          <a:bodyPr wrap="square">
            <a:spAutoFit/>
          </a:bodyPr>
          <a:lstStyle/>
          <a:p>
            <a:pPr>
              <a:lnSpc>
                <a:spcPct val="150000"/>
              </a:lnSpc>
            </a:pPr>
            <a:r>
              <a:rPr lang="vi-VN" sz="3200" dirty="0">
                <a:latin typeface="Arial (Body)"/>
              </a:rPr>
              <a:t>Sơ</a:t>
            </a:r>
            <a:r>
              <a:rPr lang="en-US" sz="3200" dirty="0">
                <a:latin typeface="Arial (Body)"/>
              </a:rPr>
              <a:t> </a:t>
            </a:r>
            <a:r>
              <a:rPr lang="en-US" sz="3200" dirty="0" err="1">
                <a:latin typeface="Arial (Body)"/>
              </a:rPr>
              <a:t>đồ</a:t>
            </a:r>
            <a:r>
              <a:rPr lang="en-US" sz="3200" dirty="0">
                <a:latin typeface="Arial (Body)"/>
              </a:rPr>
              <a:t> Use Case</a:t>
            </a:r>
            <a:endParaRPr lang="vi-VN" sz="3200" dirty="0">
              <a:latin typeface="Arial (Body)"/>
            </a:endParaRPr>
          </a:p>
        </p:txBody>
      </p:sp>
      <p:pic>
        <p:nvPicPr>
          <p:cNvPr id="7" name="Picture 6">
            <a:extLst>
              <a:ext uri="{FF2B5EF4-FFF2-40B4-BE49-F238E27FC236}">
                <a16:creationId xmlns:a16="http://schemas.microsoft.com/office/drawing/2014/main" id="{ABD4A0F0-1600-EEDA-36B0-0E9C8489019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1374721"/>
            <a:ext cx="9883359" cy="8341493"/>
          </a:xfrm>
          <a:prstGeom prst="rect">
            <a:avLst/>
          </a:prstGeom>
          <a:noFill/>
          <a:ln>
            <a:noFill/>
          </a:ln>
        </p:spPr>
      </p:pic>
    </p:spTree>
    <p:extLst>
      <p:ext uri="{BB962C8B-B14F-4D97-AF65-F5344CB8AC3E}">
        <p14:creationId xmlns:p14="http://schemas.microsoft.com/office/powerpoint/2010/main" val="215647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6629400" y="1476587"/>
            <a:ext cx="12642574" cy="739754"/>
          </a:xfrm>
          <a:prstGeom prst="rect">
            <a:avLst/>
          </a:prstGeom>
          <a:noFill/>
        </p:spPr>
        <p:txBody>
          <a:bodyPr wrap="square">
            <a:spAutoFit/>
          </a:bodyPr>
          <a:lstStyle/>
          <a:p>
            <a:pPr>
              <a:lnSpc>
                <a:spcPct val="150000"/>
              </a:lnSpc>
            </a:pPr>
            <a:r>
              <a:rPr lang="en-US" sz="3200" dirty="0">
                <a:latin typeface="Arial (Body)"/>
              </a:rPr>
              <a:t>Giao </a:t>
            </a:r>
            <a:r>
              <a:rPr lang="en-US" sz="3200" dirty="0" err="1">
                <a:latin typeface="Arial (Body)"/>
              </a:rPr>
              <a:t>diện</a:t>
            </a:r>
            <a:r>
              <a:rPr lang="en-US" sz="3200" dirty="0">
                <a:latin typeface="Arial (Body)"/>
              </a:rPr>
              <a:t> </a:t>
            </a:r>
            <a:r>
              <a:rPr lang="en-US" sz="3200" dirty="0" err="1">
                <a:latin typeface="Arial (Body)"/>
              </a:rPr>
              <a:t>Người</a:t>
            </a:r>
            <a:r>
              <a:rPr lang="en-US" sz="3200" dirty="0">
                <a:latin typeface="Arial (Body)"/>
              </a:rPr>
              <a:t> </a:t>
            </a:r>
            <a:r>
              <a:rPr lang="en-US" sz="3200" dirty="0" err="1">
                <a:latin typeface="Arial (Body)"/>
              </a:rPr>
              <a:t>dùng</a:t>
            </a:r>
            <a:endParaRPr lang="vi-VN" sz="3200" dirty="0">
              <a:latin typeface="Arial (Body)"/>
            </a:endParaRPr>
          </a:p>
        </p:txBody>
      </p:sp>
      <p:pic>
        <p:nvPicPr>
          <p:cNvPr id="6" name="Picture 5">
            <a:extLst>
              <a:ext uri="{FF2B5EF4-FFF2-40B4-BE49-F238E27FC236}">
                <a16:creationId xmlns:a16="http://schemas.microsoft.com/office/drawing/2014/main" id="{20AF561B-0D12-0843-6A2A-03F79083663B}"/>
              </a:ext>
            </a:extLst>
          </p:cNvPr>
          <p:cNvPicPr>
            <a:picLocks noChangeAspect="1"/>
          </p:cNvPicPr>
          <p:nvPr/>
        </p:nvPicPr>
        <p:blipFill>
          <a:blip r:embed="rId4"/>
          <a:stretch>
            <a:fillRect/>
          </a:stretch>
        </p:blipFill>
        <p:spPr>
          <a:xfrm>
            <a:off x="2779705" y="2592970"/>
            <a:ext cx="12728590" cy="6403340"/>
          </a:xfrm>
          <a:prstGeom prst="rect">
            <a:avLst/>
          </a:prstGeom>
        </p:spPr>
      </p:pic>
    </p:spTree>
    <p:extLst>
      <p:ext uri="{BB962C8B-B14F-4D97-AF65-F5344CB8AC3E}">
        <p14:creationId xmlns:p14="http://schemas.microsoft.com/office/powerpoint/2010/main" val="1755976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đã</a:t>
            </a:r>
            <a:r>
              <a:rPr lang="en-US" sz="8000" b="1" dirty="0">
                <a:solidFill>
                  <a:srgbClr val="000000"/>
                </a:solidFill>
                <a:latin typeface="Arial (Body)"/>
              </a:rPr>
              <a:t> </a:t>
            </a:r>
            <a:r>
              <a:rPr lang="en-US" sz="8000" b="1" dirty="0" err="1">
                <a:solidFill>
                  <a:srgbClr val="000000"/>
                </a:solidFill>
                <a:latin typeface="Arial (Body)"/>
              </a:rPr>
              <a:t>cải</a:t>
            </a:r>
            <a:r>
              <a:rPr lang="en-US" sz="8000" b="1" dirty="0">
                <a:solidFill>
                  <a:srgbClr val="000000"/>
                </a:solidFill>
                <a:latin typeface="Arial (Body)"/>
              </a:rPr>
              <a:t> </a:t>
            </a:r>
            <a:r>
              <a:rPr lang="en-US" sz="8000" b="1" dirty="0" err="1">
                <a:solidFill>
                  <a:srgbClr val="000000"/>
                </a:solidFill>
                <a:latin typeface="Arial (Body)"/>
              </a:rPr>
              <a:t>tiến</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6098805" y="1315032"/>
            <a:ext cx="12642574" cy="739754"/>
          </a:xfrm>
          <a:prstGeom prst="rect">
            <a:avLst/>
          </a:prstGeom>
          <a:noFill/>
        </p:spPr>
        <p:txBody>
          <a:bodyPr wrap="square">
            <a:spAutoFit/>
          </a:bodyPr>
          <a:lstStyle/>
          <a:p>
            <a:pPr>
              <a:lnSpc>
                <a:spcPct val="150000"/>
              </a:lnSpc>
            </a:pPr>
            <a:r>
              <a:rPr lang="en-US" sz="3200" dirty="0">
                <a:latin typeface="Arial (Body)"/>
              </a:rPr>
              <a:t>Giao </a:t>
            </a:r>
            <a:r>
              <a:rPr lang="en-US" sz="3200" dirty="0" err="1">
                <a:latin typeface="Arial (Body)"/>
              </a:rPr>
              <a:t>diện</a:t>
            </a:r>
            <a:r>
              <a:rPr lang="en-US" sz="3200" dirty="0">
                <a:latin typeface="Arial (Body)"/>
              </a:rPr>
              <a:t> </a:t>
            </a:r>
            <a:r>
              <a:rPr lang="en-US" sz="3200" dirty="0" err="1">
                <a:latin typeface="Arial (Body)"/>
              </a:rPr>
              <a:t>đăng</a:t>
            </a:r>
            <a:r>
              <a:rPr lang="en-US" sz="3200" dirty="0">
                <a:latin typeface="Arial (Body)"/>
              </a:rPr>
              <a:t> </a:t>
            </a:r>
            <a:r>
              <a:rPr lang="en-US" sz="3200" dirty="0" err="1">
                <a:latin typeface="Arial (Body)"/>
              </a:rPr>
              <a:t>nhập</a:t>
            </a:r>
            <a:r>
              <a:rPr lang="en-US" sz="3200" dirty="0">
                <a:latin typeface="Arial (Body)"/>
              </a:rPr>
              <a:t>, </a:t>
            </a:r>
            <a:r>
              <a:rPr lang="en-US" sz="3200" dirty="0" err="1">
                <a:latin typeface="Arial (Body)"/>
              </a:rPr>
              <a:t>đăng</a:t>
            </a:r>
            <a:r>
              <a:rPr lang="en-US" sz="3200" dirty="0">
                <a:latin typeface="Arial (Body)"/>
              </a:rPr>
              <a:t> </a:t>
            </a:r>
            <a:r>
              <a:rPr lang="en-US" sz="3200" dirty="0" err="1">
                <a:latin typeface="Arial (Body)"/>
              </a:rPr>
              <a:t>ký</a:t>
            </a:r>
            <a:endParaRPr lang="vi-VN" sz="3200" dirty="0">
              <a:latin typeface="Arial (Body)"/>
            </a:endParaRPr>
          </a:p>
        </p:txBody>
      </p:sp>
      <p:pic>
        <p:nvPicPr>
          <p:cNvPr id="5" name="Picture 4">
            <a:extLst>
              <a:ext uri="{FF2B5EF4-FFF2-40B4-BE49-F238E27FC236}">
                <a16:creationId xmlns:a16="http://schemas.microsoft.com/office/drawing/2014/main" id="{9135922A-69D0-C726-24E7-8C2A23F08C94}"/>
              </a:ext>
            </a:extLst>
          </p:cNvPr>
          <p:cNvPicPr>
            <a:picLocks noChangeAspect="1"/>
          </p:cNvPicPr>
          <p:nvPr/>
        </p:nvPicPr>
        <p:blipFill>
          <a:blip r:embed="rId4"/>
          <a:stretch>
            <a:fillRect/>
          </a:stretch>
        </p:blipFill>
        <p:spPr>
          <a:xfrm>
            <a:off x="0" y="2363957"/>
            <a:ext cx="11508446" cy="5793115"/>
          </a:xfrm>
          <a:prstGeom prst="rect">
            <a:avLst/>
          </a:prstGeom>
        </p:spPr>
      </p:pic>
      <p:pic>
        <p:nvPicPr>
          <p:cNvPr id="7" name="Picture 6">
            <a:extLst>
              <a:ext uri="{FF2B5EF4-FFF2-40B4-BE49-F238E27FC236}">
                <a16:creationId xmlns:a16="http://schemas.microsoft.com/office/drawing/2014/main" id="{0979D3A3-59BE-431D-4E28-086B32FD26E5}"/>
              </a:ext>
            </a:extLst>
          </p:cNvPr>
          <p:cNvPicPr>
            <a:picLocks noChangeAspect="1"/>
          </p:cNvPicPr>
          <p:nvPr/>
        </p:nvPicPr>
        <p:blipFill>
          <a:blip r:embed="rId5"/>
          <a:stretch>
            <a:fillRect/>
          </a:stretch>
        </p:blipFill>
        <p:spPr>
          <a:xfrm>
            <a:off x="6670620" y="4298366"/>
            <a:ext cx="11498945" cy="5793115"/>
          </a:xfrm>
          <a:prstGeom prst="rect">
            <a:avLst/>
          </a:prstGeom>
        </p:spPr>
      </p:pic>
    </p:spTree>
    <p:extLst>
      <p:ext uri="{BB962C8B-B14F-4D97-AF65-F5344CB8AC3E}">
        <p14:creationId xmlns:p14="http://schemas.microsoft.com/office/powerpoint/2010/main" val="377971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inVertic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dirty="0" err="1">
                <a:solidFill>
                  <a:srgbClr val="000000"/>
                </a:solidFill>
                <a:latin typeface="Arial (Body)"/>
              </a:rPr>
              <a:t>Kết</a:t>
            </a:r>
            <a:r>
              <a:rPr lang="en-US" sz="8000" dirty="0">
                <a:solidFill>
                  <a:srgbClr val="000000"/>
                </a:solidFill>
                <a:latin typeface="Arial (Body)"/>
              </a:rPr>
              <a:t> </a:t>
            </a:r>
            <a:r>
              <a:rPr lang="en-US" sz="8000" dirty="0" err="1">
                <a:solidFill>
                  <a:srgbClr val="000000"/>
                </a:solidFill>
                <a:latin typeface="Arial (Body)"/>
              </a:rPr>
              <a:t>quả</a:t>
            </a:r>
            <a:r>
              <a:rPr lang="en-US" sz="8000" dirty="0">
                <a:solidFill>
                  <a:srgbClr val="000000"/>
                </a:solidFill>
                <a:latin typeface="Arial (Body)"/>
              </a:rPr>
              <a:t> </a:t>
            </a:r>
            <a:r>
              <a:rPr lang="en-US" sz="8000" dirty="0" err="1">
                <a:solidFill>
                  <a:srgbClr val="000000"/>
                </a:solidFill>
                <a:latin typeface="Arial (Body)"/>
              </a:rPr>
              <a:t>đạt</a:t>
            </a:r>
            <a:r>
              <a:rPr lang="en-US" sz="8000" dirty="0">
                <a:solidFill>
                  <a:srgbClr val="000000"/>
                </a:solidFill>
                <a:latin typeface="Arial (Body)"/>
              </a:rPr>
              <a:t> </a:t>
            </a:r>
            <a:r>
              <a:rPr lang="en-US" sz="8000" dirty="0" err="1">
                <a:solidFill>
                  <a:srgbClr val="000000"/>
                </a:solidFill>
                <a:latin typeface="Arial (Body)"/>
              </a:rPr>
              <a:t>được</a:t>
            </a:r>
            <a:endParaRPr lang="en-US" sz="8000"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5430244" y="1764128"/>
            <a:ext cx="12642574" cy="739754"/>
          </a:xfrm>
          <a:prstGeom prst="rect">
            <a:avLst/>
          </a:prstGeom>
          <a:noFill/>
        </p:spPr>
        <p:txBody>
          <a:bodyPr wrap="square">
            <a:spAutoFit/>
          </a:bodyPr>
          <a:lstStyle/>
          <a:p>
            <a:pPr>
              <a:lnSpc>
                <a:spcPct val="150000"/>
              </a:lnSpc>
            </a:pPr>
            <a:r>
              <a:rPr lang="en-US" sz="3200" dirty="0" err="1">
                <a:latin typeface="Arial (Body)"/>
              </a:rPr>
              <a:t>Đăng</a:t>
            </a:r>
            <a:r>
              <a:rPr lang="en-US" sz="3200" dirty="0">
                <a:latin typeface="Arial (Body)"/>
              </a:rPr>
              <a:t> </a:t>
            </a:r>
            <a:r>
              <a:rPr lang="en-US" sz="3200" dirty="0" err="1">
                <a:latin typeface="Arial (Body)"/>
              </a:rPr>
              <a:t>ký</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r>
              <a:rPr lang="en-US" sz="3200" dirty="0">
                <a:latin typeface="Arial (Body)"/>
              </a:rPr>
              <a:t> </a:t>
            </a:r>
            <a:r>
              <a:rPr lang="en-US" sz="3200" dirty="0" err="1">
                <a:latin typeface="Arial (Body)"/>
              </a:rPr>
              <a:t>và</a:t>
            </a:r>
            <a:r>
              <a:rPr lang="en-US" sz="3200" dirty="0">
                <a:latin typeface="Arial (Body)"/>
              </a:rPr>
              <a:t> </a:t>
            </a:r>
            <a:r>
              <a:rPr lang="en-US" sz="3200" dirty="0" err="1">
                <a:latin typeface="Arial (Body)"/>
              </a:rPr>
              <a:t>đăng</a:t>
            </a:r>
            <a:r>
              <a:rPr lang="en-US" sz="3200" dirty="0">
                <a:latin typeface="Arial (Body)"/>
              </a:rPr>
              <a:t> file </a:t>
            </a:r>
            <a:r>
              <a:rPr lang="en-US" sz="3200" dirty="0" err="1">
                <a:latin typeface="Arial (Body)"/>
              </a:rPr>
              <a:t>cho</a:t>
            </a:r>
            <a:r>
              <a:rPr lang="en-US" sz="3200" dirty="0">
                <a:latin typeface="Arial (Body)"/>
              </a:rPr>
              <a:t> </a:t>
            </a:r>
            <a:r>
              <a:rPr lang="en-US" sz="3200" dirty="0" err="1">
                <a:latin typeface="Arial (Body)"/>
              </a:rPr>
              <a:t>đề</a:t>
            </a:r>
            <a:r>
              <a:rPr lang="en-US" sz="3200" dirty="0">
                <a:latin typeface="Arial (Body)"/>
              </a:rPr>
              <a:t> </a:t>
            </a:r>
            <a:r>
              <a:rPr lang="en-US" sz="3200" dirty="0" err="1">
                <a:latin typeface="Arial (Body)"/>
              </a:rPr>
              <a:t>tài</a:t>
            </a:r>
            <a:endParaRPr lang="vi-VN" sz="3200" dirty="0">
              <a:latin typeface="Arial (Body)"/>
            </a:endParaRPr>
          </a:p>
        </p:txBody>
      </p:sp>
      <p:pic>
        <p:nvPicPr>
          <p:cNvPr id="6" name="Picture 5">
            <a:extLst>
              <a:ext uri="{FF2B5EF4-FFF2-40B4-BE49-F238E27FC236}">
                <a16:creationId xmlns:a16="http://schemas.microsoft.com/office/drawing/2014/main" id="{16AC510D-FECB-69CE-5FC5-C477A12FD636}"/>
              </a:ext>
            </a:extLst>
          </p:cNvPr>
          <p:cNvPicPr>
            <a:picLocks noChangeAspect="1"/>
          </p:cNvPicPr>
          <p:nvPr/>
        </p:nvPicPr>
        <p:blipFill>
          <a:blip r:embed="rId4"/>
          <a:stretch>
            <a:fillRect/>
          </a:stretch>
        </p:blipFill>
        <p:spPr>
          <a:xfrm>
            <a:off x="29817" y="2976099"/>
            <a:ext cx="11721714" cy="5896813"/>
          </a:xfrm>
          <a:prstGeom prst="rect">
            <a:avLst/>
          </a:prstGeom>
        </p:spPr>
      </p:pic>
      <p:pic>
        <p:nvPicPr>
          <p:cNvPr id="8" name="Picture 7">
            <a:extLst>
              <a:ext uri="{FF2B5EF4-FFF2-40B4-BE49-F238E27FC236}">
                <a16:creationId xmlns:a16="http://schemas.microsoft.com/office/drawing/2014/main" id="{01CC3BA8-BBEA-8CE2-CC61-D2F6FD3555C7}"/>
              </a:ext>
            </a:extLst>
          </p:cNvPr>
          <p:cNvPicPr>
            <a:picLocks noChangeAspect="1"/>
          </p:cNvPicPr>
          <p:nvPr/>
        </p:nvPicPr>
        <p:blipFill>
          <a:blip r:embed="rId5"/>
          <a:stretch>
            <a:fillRect/>
          </a:stretch>
        </p:blipFill>
        <p:spPr>
          <a:xfrm>
            <a:off x="5486400" y="3904504"/>
            <a:ext cx="12126214" cy="6109130"/>
          </a:xfrm>
          <a:prstGeom prst="rect">
            <a:avLst/>
          </a:prstGeom>
        </p:spPr>
      </p:pic>
    </p:spTree>
    <p:extLst>
      <p:ext uri="{BB962C8B-B14F-4D97-AF65-F5344CB8AC3E}">
        <p14:creationId xmlns:p14="http://schemas.microsoft.com/office/powerpoint/2010/main" val="125297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609600" y="419100"/>
            <a:ext cx="9883360" cy="1144544"/>
          </a:xfrm>
          <a:prstGeom prst="rect">
            <a:avLst/>
          </a:prstGeom>
        </p:spPr>
        <p:txBody>
          <a:bodyPr lIns="0" tIns="0" rIns="0" bIns="0" rtlCol="0" anchor="t">
            <a:spAutoFit/>
          </a:bodyPr>
          <a:lstStyle/>
          <a:p>
            <a:pPr marL="0" lvl="0" indent="0">
              <a:lnSpc>
                <a:spcPts val="8720"/>
              </a:lnSpc>
              <a:spcBef>
                <a:spcPct val="0"/>
              </a:spcBef>
            </a:pPr>
            <a:r>
              <a:rPr lang="en-US" sz="8000" b="1" dirty="0" err="1">
                <a:solidFill>
                  <a:srgbClr val="000000"/>
                </a:solidFill>
                <a:latin typeface="Arial (Body)"/>
              </a:rPr>
              <a:t>Kết</a:t>
            </a:r>
            <a:r>
              <a:rPr lang="en-US" sz="8000" b="1" dirty="0">
                <a:solidFill>
                  <a:srgbClr val="000000"/>
                </a:solidFill>
                <a:latin typeface="Arial (Body)"/>
              </a:rPr>
              <a:t> </a:t>
            </a:r>
            <a:r>
              <a:rPr lang="en-US" sz="8000" b="1" dirty="0" err="1">
                <a:solidFill>
                  <a:srgbClr val="000000"/>
                </a:solidFill>
                <a:latin typeface="Arial (Body)"/>
              </a:rPr>
              <a:t>quả</a:t>
            </a:r>
            <a:r>
              <a:rPr lang="en-US" sz="8000" b="1" dirty="0">
                <a:solidFill>
                  <a:srgbClr val="000000"/>
                </a:solidFill>
                <a:latin typeface="Arial (Body)"/>
              </a:rPr>
              <a:t> </a:t>
            </a:r>
            <a:r>
              <a:rPr lang="en-US" sz="8000" b="1" dirty="0" err="1">
                <a:solidFill>
                  <a:srgbClr val="000000"/>
                </a:solidFill>
                <a:latin typeface="Arial (Body)"/>
              </a:rPr>
              <a:t>đạt</a:t>
            </a:r>
            <a:r>
              <a:rPr lang="en-US" sz="8000" b="1" dirty="0">
                <a:solidFill>
                  <a:srgbClr val="000000"/>
                </a:solidFill>
                <a:latin typeface="Arial (Body)"/>
              </a:rPr>
              <a:t> </a:t>
            </a:r>
            <a:r>
              <a:rPr lang="en-US" sz="8000" b="1" dirty="0" err="1">
                <a:solidFill>
                  <a:srgbClr val="000000"/>
                </a:solidFill>
                <a:latin typeface="Arial (Body)"/>
              </a:rPr>
              <a:t>được</a:t>
            </a:r>
            <a:endParaRPr lang="en-US" sz="8000" b="1" dirty="0">
              <a:solidFill>
                <a:srgbClr val="000000"/>
              </a:solidFill>
              <a:latin typeface="Arial (Body)"/>
            </a:endParaRPr>
          </a:p>
        </p:txBody>
      </p:sp>
      <p:sp>
        <p:nvSpPr>
          <p:cNvPr id="10" name="TextBox 9">
            <a:extLst>
              <a:ext uri="{FF2B5EF4-FFF2-40B4-BE49-F238E27FC236}">
                <a16:creationId xmlns:a16="http://schemas.microsoft.com/office/drawing/2014/main" id="{827555C4-7D43-7F4E-214A-A26251BE18FC}"/>
              </a:ext>
            </a:extLst>
          </p:cNvPr>
          <p:cNvSpPr txBox="1"/>
          <p:nvPr/>
        </p:nvSpPr>
        <p:spPr>
          <a:xfrm>
            <a:off x="6858000" y="1599971"/>
            <a:ext cx="12642574" cy="739754"/>
          </a:xfrm>
          <a:prstGeom prst="rect">
            <a:avLst/>
          </a:prstGeom>
          <a:noFill/>
        </p:spPr>
        <p:txBody>
          <a:bodyPr wrap="square">
            <a:spAutoFit/>
          </a:bodyPr>
          <a:lstStyle/>
          <a:p>
            <a:pPr>
              <a:lnSpc>
                <a:spcPct val="150000"/>
              </a:lnSpc>
            </a:pPr>
            <a:r>
              <a:rPr lang="en-US" sz="3200" dirty="0">
                <a:latin typeface="Arial (Body)"/>
              </a:rPr>
              <a:t>Giao </a:t>
            </a:r>
            <a:r>
              <a:rPr lang="en-US" sz="3200" dirty="0" err="1">
                <a:latin typeface="Arial (Body)"/>
              </a:rPr>
              <a:t>diện</a:t>
            </a:r>
            <a:r>
              <a:rPr lang="en-US" sz="3200" dirty="0">
                <a:latin typeface="Arial (Body)"/>
              </a:rPr>
              <a:t> Admin</a:t>
            </a:r>
            <a:endParaRPr lang="vi-VN" sz="3200" dirty="0">
              <a:latin typeface="Arial (Body)"/>
            </a:endParaRPr>
          </a:p>
        </p:txBody>
      </p:sp>
      <p:pic>
        <p:nvPicPr>
          <p:cNvPr id="5" name="Picture 4">
            <a:extLst>
              <a:ext uri="{FF2B5EF4-FFF2-40B4-BE49-F238E27FC236}">
                <a16:creationId xmlns:a16="http://schemas.microsoft.com/office/drawing/2014/main" id="{10FBBB6E-4985-BABB-ED98-539C4B2212E2}"/>
              </a:ext>
            </a:extLst>
          </p:cNvPr>
          <p:cNvPicPr>
            <a:picLocks noChangeAspect="1"/>
          </p:cNvPicPr>
          <p:nvPr/>
        </p:nvPicPr>
        <p:blipFill>
          <a:blip r:embed="rId4"/>
          <a:stretch>
            <a:fillRect/>
          </a:stretch>
        </p:blipFill>
        <p:spPr>
          <a:xfrm>
            <a:off x="1417785" y="2705100"/>
            <a:ext cx="13793043" cy="6943134"/>
          </a:xfrm>
          <a:prstGeom prst="rect">
            <a:avLst/>
          </a:prstGeom>
        </p:spPr>
      </p:pic>
    </p:spTree>
    <p:extLst>
      <p:ext uri="{BB962C8B-B14F-4D97-AF65-F5344CB8AC3E}">
        <p14:creationId xmlns:p14="http://schemas.microsoft.com/office/powerpoint/2010/main" val="47112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iterate type="wd">
                                    <p:tmPct val="10000"/>
                                  </p:iterate>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477000" y="3771900"/>
            <a:ext cx="7917976" cy="6846048"/>
          </a:xfrm>
          <a:custGeom>
            <a:avLst/>
            <a:gdLst/>
            <a:ahLst/>
            <a:cxnLst/>
            <a:rect l="l" t="t" r="r" b="b"/>
            <a:pathLst>
              <a:path w="7917976" h="6846048">
                <a:moveTo>
                  <a:pt x="0" y="0"/>
                </a:moveTo>
                <a:lnTo>
                  <a:pt x="7917977" y="0"/>
                </a:lnTo>
                <a:lnTo>
                  <a:pt x="7917977" y="6846049"/>
                </a:lnTo>
                <a:lnTo>
                  <a:pt x="0" y="68460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890289" y="-4600688"/>
            <a:ext cx="7917976" cy="6846048"/>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295400" y="3771900"/>
            <a:ext cx="9883360" cy="2260234"/>
          </a:xfrm>
          <a:prstGeom prst="rect">
            <a:avLst/>
          </a:prstGeom>
        </p:spPr>
        <p:txBody>
          <a:bodyPr lIns="0" tIns="0" rIns="0" bIns="0" rtlCol="0" anchor="t">
            <a:spAutoFit/>
          </a:bodyPr>
          <a:lstStyle/>
          <a:p>
            <a:pPr marL="0" lvl="0" indent="0" algn="ctr">
              <a:lnSpc>
                <a:spcPts val="8720"/>
              </a:lnSpc>
              <a:spcBef>
                <a:spcPct val="0"/>
              </a:spcBef>
            </a:pPr>
            <a:r>
              <a:rPr lang="vi-VN" sz="8000" b="1" dirty="0">
                <a:solidFill>
                  <a:srgbClr val="000000"/>
                </a:solidFill>
              </a:rPr>
              <a:t>6.Đóng góp </a:t>
            </a:r>
            <a:endParaRPr lang="en-US" sz="8000" b="1" dirty="0">
              <a:solidFill>
                <a:srgbClr val="000000"/>
              </a:solidFill>
            </a:endParaRPr>
          </a:p>
          <a:p>
            <a:pPr marL="0" lvl="0" indent="0" algn="ctr">
              <a:lnSpc>
                <a:spcPts val="8720"/>
              </a:lnSpc>
              <a:spcBef>
                <a:spcPct val="0"/>
              </a:spcBef>
            </a:pPr>
            <a:r>
              <a:rPr lang="vi-VN" sz="8000" b="1" dirty="0">
                <a:solidFill>
                  <a:srgbClr val="000000"/>
                </a:solidFill>
              </a:rPr>
              <a:t>của thành viên</a:t>
            </a:r>
            <a:endParaRPr lang="en-US" sz="8000" b="1" dirty="0">
              <a:solidFill>
                <a:srgbClr val="000000"/>
              </a:solidFill>
            </a:endParaRPr>
          </a:p>
        </p:txBody>
      </p:sp>
      <p:pic>
        <p:nvPicPr>
          <p:cNvPr id="7" name="Picture 6">
            <a:extLst>
              <a:ext uri="{FF2B5EF4-FFF2-40B4-BE49-F238E27FC236}">
                <a16:creationId xmlns:a16="http://schemas.microsoft.com/office/drawing/2014/main" id="{0C126773-7488-4693-007A-11EF74CAB399}"/>
              </a:ext>
            </a:extLst>
          </p:cNvPr>
          <p:cNvPicPr>
            <a:picLocks noChangeAspect="1"/>
          </p:cNvPicPr>
          <p:nvPr/>
        </p:nvPicPr>
        <p:blipFill>
          <a:blip r:embed="rId4"/>
          <a:stretch>
            <a:fillRect/>
          </a:stretch>
        </p:blipFill>
        <p:spPr>
          <a:xfrm>
            <a:off x="7924800" y="471982"/>
            <a:ext cx="9253883" cy="93430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1EE10C-890D-4CC2-9F22-9BDF7417B029}"/>
              </a:ext>
            </a:extLst>
          </p:cNvPr>
          <p:cNvSpPr txBox="1"/>
          <p:nvPr/>
        </p:nvSpPr>
        <p:spPr>
          <a:xfrm>
            <a:off x="2590800" y="628597"/>
            <a:ext cx="12496800" cy="1231106"/>
          </a:xfrm>
          <a:prstGeom prst="rect">
            <a:avLst/>
          </a:prstGeom>
          <a:noFill/>
        </p:spPr>
        <p:txBody>
          <a:bodyPr wrap="square" rtlCol="0">
            <a:spAutoFit/>
          </a:bodyPr>
          <a:lstStyle/>
          <a:p>
            <a:pPr algn="ctr"/>
            <a:r>
              <a:rPr lang="vi-VN" sz="7400" dirty="0">
                <a:latin typeface="Arial (Body)"/>
              </a:rPr>
              <a:t>NỘI DUNG CHÍNH</a:t>
            </a:r>
            <a:endParaRPr lang="en-US" sz="7400" dirty="0">
              <a:latin typeface="Arial (Body)"/>
            </a:endParaRPr>
          </a:p>
        </p:txBody>
      </p:sp>
      <p:sp>
        <p:nvSpPr>
          <p:cNvPr id="3" name="Rectangle: Rounded Corners 2">
            <a:extLst>
              <a:ext uri="{FF2B5EF4-FFF2-40B4-BE49-F238E27FC236}">
                <a16:creationId xmlns:a16="http://schemas.microsoft.com/office/drawing/2014/main" id="{AFCC3A3A-09B5-430C-A32F-32A8ADC44D14}"/>
              </a:ext>
            </a:extLst>
          </p:cNvPr>
          <p:cNvSpPr/>
          <p:nvPr/>
        </p:nvSpPr>
        <p:spPr>
          <a:xfrm>
            <a:off x="1600200" y="2139361"/>
            <a:ext cx="5715000" cy="167640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dirty="0"/>
              <a:t>1.Giới thiệu về đề tài</a:t>
            </a:r>
            <a:endParaRPr lang="en-US" sz="4000" dirty="0"/>
          </a:p>
        </p:txBody>
      </p:sp>
      <p:sp>
        <p:nvSpPr>
          <p:cNvPr id="5" name="Rectangle: Rounded Corners 4">
            <a:extLst>
              <a:ext uri="{FF2B5EF4-FFF2-40B4-BE49-F238E27FC236}">
                <a16:creationId xmlns:a16="http://schemas.microsoft.com/office/drawing/2014/main" id="{25EBF0C9-E7CB-4F47-8B2D-0307F09A6314}"/>
              </a:ext>
            </a:extLst>
          </p:cNvPr>
          <p:cNvSpPr/>
          <p:nvPr/>
        </p:nvSpPr>
        <p:spPr>
          <a:xfrm>
            <a:off x="1626781" y="4439370"/>
            <a:ext cx="5715000" cy="149399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2.Mục tiêu đề tài</a:t>
            </a:r>
            <a:endParaRPr lang="en-US" sz="4000"/>
          </a:p>
        </p:txBody>
      </p:sp>
      <p:sp>
        <p:nvSpPr>
          <p:cNvPr id="6" name="Rectangle: Rounded Corners 5">
            <a:extLst>
              <a:ext uri="{FF2B5EF4-FFF2-40B4-BE49-F238E27FC236}">
                <a16:creationId xmlns:a16="http://schemas.microsoft.com/office/drawing/2014/main" id="{06697108-E0C8-44AD-A348-5117CDCBE1F0}"/>
              </a:ext>
            </a:extLst>
          </p:cNvPr>
          <p:cNvSpPr/>
          <p:nvPr/>
        </p:nvSpPr>
        <p:spPr>
          <a:xfrm>
            <a:off x="1600200" y="6556978"/>
            <a:ext cx="5715000" cy="143628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3.Nội dung đề tài</a:t>
            </a:r>
            <a:endParaRPr lang="en-US" sz="4000"/>
          </a:p>
        </p:txBody>
      </p:sp>
      <p:sp>
        <p:nvSpPr>
          <p:cNvPr id="7" name="Rectangle: Rounded Corners 6">
            <a:extLst>
              <a:ext uri="{FF2B5EF4-FFF2-40B4-BE49-F238E27FC236}">
                <a16:creationId xmlns:a16="http://schemas.microsoft.com/office/drawing/2014/main" id="{38CB5DEF-3163-4221-8FDD-995AF36A0FE9}"/>
              </a:ext>
            </a:extLst>
          </p:cNvPr>
          <p:cNvSpPr/>
          <p:nvPr/>
        </p:nvSpPr>
        <p:spPr>
          <a:xfrm>
            <a:off x="10302948" y="2171508"/>
            <a:ext cx="5105400" cy="1612106"/>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5.Demo kết quả đã thực hiện</a:t>
            </a:r>
            <a:endParaRPr lang="en-US" sz="4000"/>
          </a:p>
        </p:txBody>
      </p:sp>
      <p:sp>
        <p:nvSpPr>
          <p:cNvPr id="8" name="Rectangle: Rounded Corners 7">
            <a:extLst>
              <a:ext uri="{FF2B5EF4-FFF2-40B4-BE49-F238E27FC236}">
                <a16:creationId xmlns:a16="http://schemas.microsoft.com/office/drawing/2014/main" id="{9CF00C16-5107-404E-807B-2949C5E60C4C}"/>
              </a:ext>
            </a:extLst>
          </p:cNvPr>
          <p:cNvSpPr/>
          <p:nvPr/>
        </p:nvSpPr>
        <p:spPr>
          <a:xfrm>
            <a:off x="10302949" y="4419600"/>
            <a:ext cx="5105400" cy="144780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6.Đóng góp của thành viên</a:t>
            </a:r>
            <a:endParaRPr lang="en-US" sz="4000"/>
          </a:p>
        </p:txBody>
      </p:sp>
      <p:sp>
        <p:nvSpPr>
          <p:cNvPr id="9" name="Rectangle: Rounded Corners 8">
            <a:extLst>
              <a:ext uri="{FF2B5EF4-FFF2-40B4-BE49-F238E27FC236}">
                <a16:creationId xmlns:a16="http://schemas.microsoft.com/office/drawing/2014/main" id="{70F35A6B-CD62-40E4-B8AB-6BAD398A4505}"/>
              </a:ext>
            </a:extLst>
          </p:cNvPr>
          <p:cNvSpPr/>
          <p:nvPr/>
        </p:nvSpPr>
        <p:spPr>
          <a:xfrm>
            <a:off x="10302948" y="6556978"/>
            <a:ext cx="5105400" cy="143628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dirty="0">
                <a:cs typeface="Arial" panose="020B0604020202020204" pitchFamily="34" charset="0"/>
              </a:rPr>
              <a:t>7.</a:t>
            </a:r>
            <a:r>
              <a:rPr lang="en-US" sz="4000" dirty="0" err="1">
                <a:latin typeface="Arial (Body)"/>
                <a:cs typeface="Arial" panose="020B0604020202020204" pitchFamily="34" charset="0"/>
              </a:rPr>
              <a:t>Kết</a:t>
            </a:r>
            <a:r>
              <a:rPr lang="en-US" sz="4000" dirty="0">
                <a:latin typeface="Arial (Body)"/>
                <a:cs typeface="Arial" panose="020B0604020202020204" pitchFamily="34" charset="0"/>
              </a:rPr>
              <a:t> </a:t>
            </a:r>
            <a:r>
              <a:rPr lang="en-US" sz="4000" dirty="0" err="1">
                <a:latin typeface="Arial (Body)"/>
                <a:cs typeface="Arial" panose="020B0604020202020204" pitchFamily="34" charset="0"/>
              </a:rPr>
              <a:t>luận</a:t>
            </a:r>
            <a:r>
              <a:rPr lang="en-US" sz="4000" dirty="0">
                <a:latin typeface="Arial (Body)"/>
                <a:cs typeface="Arial" panose="020B0604020202020204" pitchFamily="34" charset="0"/>
              </a:rPr>
              <a:t> </a:t>
            </a:r>
            <a:r>
              <a:rPr lang="en-US" sz="4000" dirty="0" err="1">
                <a:latin typeface="Arial (Body)"/>
                <a:cs typeface="Arial" panose="020B0604020202020204" pitchFamily="34" charset="0"/>
              </a:rPr>
              <a:t>và</a:t>
            </a:r>
            <a:r>
              <a:rPr lang="en-US" sz="4000" dirty="0">
                <a:latin typeface="Arial (Body)"/>
                <a:cs typeface="Arial" panose="020B0604020202020204" pitchFamily="34" charset="0"/>
              </a:rPr>
              <a:t> h</a:t>
            </a:r>
            <a:r>
              <a:rPr lang="vi-VN" sz="4000" dirty="0">
                <a:latin typeface="Arial (Body)"/>
                <a:cs typeface="Arial" panose="020B0604020202020204" pitchFamily="34" charset="0"/>
              </a:rPr>
              <a:t>ướng phát triển</a:t>
            </a:r>
            <a:endParaRPr lang="en-US" sz="4000" dirty="0">
              <a:latin typeface="Arial (Body)"/>
              <a:cs typeface="Arial" panose="020B0604020202020204" pitchFamily="34" charset="0"/>
            </a:endParaRPr>
          </a:p>
        </p:txBody>
      </p:sp>
      <p:sp>
        <p:nvSpPr>
          <p:cNvPr id="11" name="Rectangle: Rounded Corners 10">
            <a:extLst>
              <a:ext uri="{FF2B5EF4-FFF2-40B4-BE49-F238E27FC236}">
                <a16:creationId xmlns:a16="http://schemas.microsoft.com/office/drawing/2014/main" id="{B5715D6D-7411-48E2-9F7B-E11327C11381}"/>
              </a:ext>
            </a:extLst>
          </p:cNvPr>
          <p:cNvSpPr/>
          <p:nvPr/>
        </p:nvSpPr>
        <p:spPr>
          <a:xfrm>
            <a:off x="1600200" y="8572500"/>
            <a:ext cx="5715000" cy="137160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4.Tiến độ thực hiện</a:t>
            </a:r>
            <a:endParaRPr lang="en-US" sz="4000"/>
          </a:p>
        </p:txBody>
      </p:sp>
      <p:sp>
        <p:nvSpPr>
          <p:cNvPr id="12" name="Rectangle: Rounded Corners 11">
            <a:extLst>
              <a:ext uri="{FF2B5EF4-FFF2-40B4-BE49-F238E27FC236}">
                <a16:creationId xmlns:a16="http://schemas.microsoft.com/office/drawing/2014/main" id="{39B42038-4470-4594-AE5C-50360525E60A}"/>
              </a:ext>
            </a:extLst>
          </p:cNvPr>
          <p:cNvSpPr/>
          <p:nvPr/>
        </p:nvSpPr>
        <p:spPr>
          <a:xfrm>
            <a:off x="10302948" y="8572500"/>
            <a:ext cx="5105399" cy="1231106"/>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r>
              <a:rPr lang="vi-VN" sz="4000"/>
              <a:t>8.Q&amp;A</a:t>
            </a:r>
            <a:endParaRPr lang="en-US" sz="4000"/>
          </a:p>
        </p:txBody>
      </p:sp>
    </p:spTree>
    <p:extLst>
      <p:ext uri="{BB962C8B-B14F-4D97-AF65-F5344CB8AC3E}">
        <p14:creationId xmlns:p14="http://schemas.microsoft.com/office/powerpoint/2010/main" val="20029063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00"/>
                                        <p:tgtEl>
                                          <p:spTgt spid="6"/>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500"/>
                                        <p:tgtEl>
                                          <p:spTgt spid="8"/>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down)">
                                      <p:cBhvr>
                                        <p:cTn id="36" dur="500"/>
                                        <p:tgtEl>
                                          <p:spTgt spid="9"/>
                                        </p:tgtEl>
                                      </p:cBhvr>
                                    </p:animEffect>
                                  </p:childTnLst>
                                </p:cTn>
                              </p:par>
                            </p:childTnLst>
                          </p:cTn>
                        </p:par>
                        <p:par>
                          <p:cTn id="37" fill="hold">
                            <p:stCondLst>
                              <p:cond delay="3500"/>
                            </p:stCondLst>
                            <p:childTnLst>
                              <p:par>
                                <p:cTn id="38" presetID="22" presetClass="entr" presetSubtype="4"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down)">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5" grpId="0" animBg="1"/>
      <p:bldP spid="6" grpId="0" animBg="1"/>
      <p:bldP spid="7" grpId="0" animBg="1"/>
      <p:bldP spid="8" grpId="0" animBg="1"/>
      <p:bldP spid="9" grpId="0" animBg="1"/>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097000" y="5105400"/>
            <a:ext cx="7719405" cy="6678118"/>
          </a:xfrm>
          <a:custGeom>
            <a:avLst/>
            <a:gdLst/>
            <a:ahLst/>
            <a:cxnLst/>
            <a:rect l="l" t="t" r="r" b="b"/>
            <a:pathLst>
              <a:path w="7719405" h="6678118">
                <a:moveTo>
                  <a:pt x="0" y="0"/>
                </a:moveTo>
                <a:lnTo>
                  <a:pt x="7719404" y="0"/>
                </a:lnTo>
                <a:lnTo>
                  <a:pt x="7719404" y="6678118"/>
                </a:lnTo>
                <a:lnTo>
                  <a:pt x="0" y="66781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451973" y="-1321177"/>
            <a:ext cx="17039574" cy="14158337"/>
          </a:xfrm>
          <a:custGeom>
            <a:avLst/>
            <a:gdLst/>
            <a:ahLst/>
            <a:cxnLst/>
            <a:rect l="l" t="t" r="r" b="b"/>
            <a:pathLst>
              <a:path w="17039574" h="14158337">
                <a:moveTo>
                  <a:pt x="0" y="0"/>
                </a:moveTo>
                <a:lnTo>
                  <a:pt x="17039574" y="0"/>
                </a:lnTo>
                <a:lnTo>
                  <a:pt x="17039574" y="14158337"/>
                </a:lnTo>
                <a:lnTo>
                  <a:pt x="0" y="141583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609600" y="3162300"/>
            <a:ext cx="5048348" cy="3347070"/>
          </a:xfrm>
          <a:prstGeom prst="rect">
            <a:avLst/>
          </a:prstGeom>
        </p:spPr>
        <p:txBody>
          <a:bodyPr wrap="square" lIns="0" tIns="0" rIns="0" bIns="0" rtlCol="0" anchor="t">
            <a:spAutoFit/>
          </a:bodyPr>
          <a:lstStyle/>
          <a:p>
            <a:pPr marL="0" lvl="0" indent="0" algn="ctr">
              <a:lnSpc>
                <a:spcPts val="8720"/>
              </a:lnSpc>
              <a:spcBef>
                <a:spcPct val="0"/>
              </a:spcBef>
            </a:pPr>
            <a:r>
              <a:rPr lang="vi-VN" sz="8000" b="1" spc="88" dirty="0">
                <a:solidFill>
                  <a:srgbClr val="000000"/>
                </a:solidFill>
              </a:rPr>
              <a:t>7.</a:t>
            </a:r>
            <a:r>
              <a:rPr lang="en-US" sz="8000" b="1" spc="88" dirty="0" err="1">
                <a:solidFill>
                  <a:srgbClr val="000000"/>
                </a:solidFill>
              </a:rPr>
              <a:t>Kết</a:t>
            </a:r>
            <a:r>
              <a:rPr lang="en-US" sz="8000" b="1" spc="88" dirty="0">
                <a:solidFill>
                  <a:srgbClr val="000000"/>
                </a:solidFill>
              </a:rPr>
              <a:t> </a:t>
            </a:r>
            <a:r>
              <a:rPr lang="en-US" sz="8000" b="1" spc="88" dirty="0" err="1">
                <a:solidFill>
                  <a:srgbClr val="000000"/>
                </a:solidFill>
              </a:rPr>
              <a:t>luận</a:t>
            </a:r>
            <a:r>
              <a:rPr lang="en-US" sz="8000" b="1" spc="88" dirty="0">
                <a:solidFill>
                  <a:srgbClr val="000000"/>
                </a:solidFill>
              </a:rPr>
              <a:t> </a:t>
            </a:r>
            <a:r>
              <a:rPr lang="en-US" sz="8000" b="1" spc="88" dirty="0" err="1">
                <a:solidFill>
                  <a:srgbClr val="000000"/>
                </a:solidFill>
              </a:rPr>
              <a:t>và</a:t>
            </a:r>
            <a:r>
              <a:rPr lang="en-US" sz="8000" b="1" spc="88" dirty="0">
                <a:solidFill>
                  <a:srgbClr val="000000"/>
                </a:solidFill>
              </a:rPr>
              <a:t> h</a:t>
            </a:r>
            <a:r>
              <a:rPr lang="vi-VN" sz="8000" b="1" spc="88" dirty="0">
                <a:solidFill>
                  <a:srgbClr val="000000"/>
                </a:solidFill>
              </a:rPr>
              <a:t>ướng phát triển</a:t>
            </a:r>
            <a:endParaRPr lang="en-US" sz="8000" b="1" spc="88" dirty="0">
              <a:solidFill>
                <a:srgbClr val="000000"/>
              </a:solidFill>
            </a:endParaRPr>
          </a:p>
        </p:txBody>
      </p:sp>
      <p:sp>
        <p:nvSpPr>
          <p:cNvPr id="5" name="TextBox 4">
            <a:extLst>
              <a:ext uri="{FF2B5EF4-FFF2-40B4-BE49-F238E27FC236}">
                <a16:creationId xmlns:a16="http://schemas.microsoft.com/office/drawing/2014/main" id="{EF4B8A7A-CDB0-4EE3-B913-25524DA35703}"/>
              </a:ext>
            </a:extLst>
          </p:cNvPr>
          <p:cNvSpPr txBox="1"/>
          <p:nvPr/>
        </p:nvSpPr>
        <p:spPr>
          <a:xfrm>
            <a:off x="8077200" y="2343280"/>
            <a:ext cx="8229600" cy="5355312"/>
          </a:xfrm>
          <a:prstGeom prst="rect">
            <a:avLst/>
          </a:prstGeom>
          <a:noFill/>
        </p:spPr>
        <p:txBody>
          <a:bodyPr wrap="square" rtlCol="0">
            <a:spAutoFit/>
          </a:bodyPr>
          <a:lstStyle/>
          <a:p>
            <a:pPr lvl="0"/>
            <a:r>
              <a:rPr lang="vi-VN" sz="3600" dirty="0"/>
              <a:t>-</a:t>
            </a:r>
            <a:r>
              <a:rPr lang="en-US" sz="3600" dirty="0"/>
              <a:t> </a:t>
            </a:r>
            <a:r>
              <a:rPr lang="en-US" sz="3600" dirty="0" err="1"/>
              <a:t>Đứng</a:t>
            </a:r>
            <a:r>
              <a:rPr lang="en-US" sz="3600" dirty="0"/>
              <a:t> </a:t>
            </a:r>
            <a:r>
              <a:rPr lang="en-US" sz="3600" dirty="0" err="1"/>
              <a:t>trước</a:t>
            </a:r>
            <a:r>
              <a:rPr lang="en-US" sz="3600" dirty="0"/>
              <a:t> xu </a:t>
            </a:r>
            <a:r>
              <a:rPr lang="en-US" sz="3600" dirty="0" err="1"/>
              <a:t>hướng</a:t>
            </a:r>
            <a:r>
              <a:rPr lang="en-US" sz="3600" dirty="0"/>
              <a:t> </a:t>
            </a:r>
            <a:r>
              <a:rPr lang="en-US" sz="3600" dirty="0" err="1"/>
              <a:t>phát</a:t>
            </a:r>
            <a:r>
              <a:rPr lang="en-US" sz="3600" dirty="0"/>
              <a:t> </a:t>
            </a:r>
            <a:r>
              <a:rPr lang="en-US" sz="3600" dirty="0" err="1"/>
              <a:t>triển</a:t>
            </a:r>
            <a:r>
              <a:rPr lang="en-US" sz="3600" dirty="0"/>
              <a:t> </a:t>
            </a:r>
            <a:r>
              <a:rPr lang="en-US" sz="3600" dirty="0" err="1"/>
              <a:t>nhanh</a:t>
            </a:r>
            <a:r>
              <a:rPr lang="en-US" sz="3600" dirty="0"/>
              <a:t> </a:t>
            </a:r>
            <a:r>
              <a:rPr lang="en-US" sz="3600" dirty="0" err="1"/>
              <a:t>và</a:t>
            </a:r>
            <a:r>
              <a:rPr lang="en-US" sz="3600" dirty="0"/>
              <a:t> </a:t>
            </a:r>
            <a:r>
              <a:rPr lang="en-US" sz="3600" dirty="0" err="1"/>
              <a:t>mạnh</a:t>
            </a:r>
            <a:r>
              <a:rPr lang="en-US" sz="3600" dirty="0"/>
              <a:t> </a:t>
            </a:r>
            <a:r>
              <a:rPr lang="en-US" sz="3600" dirty="0" err="1"/>
              <a:t>mẽ</a:t>
            </a:r>
            <a:r>
              <a:rPr lang="en-US" sz="3600" dirty="0"/>
              <a:t> </a:t>
            </a:r>
            <a:r>
              <a:rPr lang="en-US" sz="3600" dirty="0" err="1"/>
              <a:t>của</a:t>
            </a:r>
            <a:r>
              <a:rPr lang="en-US" sz="3600" dirty="0"/>
              <a:t> </a:t>
            </a:r>
            <a:r>
              <a:rPr lang="en-US" sz="3600" dirty="0" err="1"/>
              <a:t>công</a:t>
            </a:r>
            <a:r>
              <a:rPr lang="en-US" sz="3600" dirty="0"/>
              <a:t> </a:t>
            </a:r>
            <a:r>
              <a:rPr lang="en-US" sz="3600" dirty="0" err="1"/>
              <a:t>nghệ</a:t>
            </a:r>
            <a:r>
              <a:rPr lang="en-US" sz="3600" dirty="0"/>
              <a:t> </a:t>
            </a:r>
            <a:r>
              <a:rPr lang="en-US" sz="3600" dirty="0" err="1"/>
              <a:t>thông</a:t>
            </a:r>
            <a:r>
              <a:rPr lang="en-US" sz="3600" dirty="0"/>
              <a:t> tin </a:t>
            </a:r>
            <a:r>
              <a:rPr lang="en-US" sz="3600" dirty="0" err="1"/>
              <a:t>như</a:t>
            </a:r>
            <a:r>
              <a:rPr lang="en-US" sz="3600" dirty="0"/>
              <a:t> </a:t>
            </a:r>
            <a:r>
              <a:rPr lang="en-US" sz="3600" dirty="0" err="1"/>
              <a:t>hiện</a:t>
            </a:r>
            <a:r>
              <a:rPr lang="en-US" sz="3600" dirty="0"/>
              <a:t> nay </a:t>
            </a:r>
            <a:r>
              <a:rPr lang="en-US" sz="3600" dirty="0" err="1"/>
              <a:t>thì</a:t>
            </a:r>
            <a:r>
              <a:rPr lang="en-US" sz="3600" dirty="0"/>
              <a:t> </a:t>
            </a:r>
            <a:r>
              <a:rPr lang="en-US" sz="3600" dirty="0" err="1"/>
              <a:t>việc</a:t>
            </a:r>
            <a:r>
              <a:rPr lang="en-US" sz="3600" dirty="0"/>
              <a:t> tin </a:t>
            </a:r>
            <a:r>
              <a:rPr lang="en-US" sz="3600" dirty="0" err="1"/>
              <a:t>học</a:t>
            </a:r>
            <a:r>
              <a:rPr lang="en-US" sz="3600" dirty="0"/>
              <a:t> </a:t>
            </a:r>
            <a:r>
              <a:rPr lang="en-US" sz="3600" dirty="0" err="1"/>
              <a:t>hóa</a:t>
            </a:r>
            <a:r>
              <a:rPr lang="en-US" sz="3600" dirty="0"/>
              <a:t> </a:t>
            </a:r>
            <a:r>
              <a:rPr lang="en-US" sz="3600" dirty="0" err="1"/>
              <a:t>trong</a:t>
            </a:r>
            <a:r>
              <a:rPr lang="en-US" sz="3600" dirty="0"/>
              <a:t> </a:t>
            </a:r>
            <a:r>
              <a:rPr lang="en-US" sz="3600" dirty="0" err="1"/>
              <a:t>công</a:t>
            </a:r>
            <a:r>
              <a:rPr lang="en-US" sz="3600" dirty="0"/>
              <a:t> </a:t>
            </a:r>
            <a:r>
              <a:rPr lang="en-US" sz="3600" dirty="0" err="1"/>
              <a:t>tác</a:t>
            </a:r>
            <a:r>
              <a:rPr lang="en-US" sz="3600" dirty="0"/>
              <a:t> </a:t>
            </a:r>
            <a:r>
              <a:rPr lang="en-US" sz="3600" dirty="0" err="1"/>
              <a:t>quản</a:t>
            </a:r>
            <a:r>
              <a:rPr lang="en-US" sz="3600" dirty="0"/>
              <a:t> </a:t>
            </a:r>
            <a:r>
              <a:rPr lang="en-US" sz="3600" dirty="0" err="1"/>
              <a:t>lý</a:t>
            </a:r>
            <a:r>
              <a:rPr lang="en-US" sz="3600" dirty="0"/>
              <a:t> </a:t>
            </a:r>
            <a:r>
              <a:rPr lang="en-US" sz="3600" dirty="0" err="1"/>
              <a:t>là</a:t>
            </a:r>
            <a:r>
              <a:rPr lang="en-US" sz="3600" dirty="0"/>
              <a:t> </a:t>
            </a:r>
            <a:r>
              <a:rPr lang="en-US" sz="3600" dirty="0" err="1"/>
              <a:t>vô</a:t>
            </a:r>
            <a:r>
              <a:rPr lang="en-US" sz="3600" dirty="0"/>
              <a:t> </a:t>
            </a:r>
            <a:r>
              <a:rPr lang="en-US" sz="3600" dirty="0" err="1"/>
              <a:t>cùng</a:t>
            </a:r>
            <a:r>
              <a:rPr lang="en-US" sz="3600" dirty="0"/>
              <a:t> </a:t>
            </a:r>
            <a:r>
              <a:rPr lang="en-US" sz="3600" dirty="0" err="1"/>
              <a:t>quan</a:t>
            </a:r>
            <a:r>
              <a:rPr lang="en-US" sz="3600" dirty="0"/>
              <a:t> </a:t>
            </a:r>
            <a:r>
              <a:rPr lang="en-US" sz="3600" dirty="0" err="1"/>
              <a:t>trọng</a:t>
            </a:r>
            <a:r>
              <a:rPr lang="en-US" sz="3600" dirty="0"/>
              <a:t> </a:t>
            </a:r>
            <a:r>
              <a:rPr lang="en-US" sz="3600" dirty="0" err="1"/>
              <a:t>và</a:t>
            </a:r>
            <a:r>
              <a:rPr lang="en-US" sz="3600" dirty="0"/>
              <a:t> </a:t>
            </a:r>
            <a:r>
              <a:rPr lang="en-US" sz="3600" dirty="0" err="1"/>
              <a:t>cần</a:t>
            </a:r>
            <a:r>
              <a:rPr lang="en-US" sz="3600" dirty="0"/>
              <a:t> </a:t>
            </a:r>
            <a:r>
              <a:rPr lang="en-US" sz="3600" dirty="0" err="1"/>
              <a:t>thiết</a:t>
            </a:r>
            <a:r>
              <a:rPr lang="en-US" sz="3600" dirty="0"/>
              <a:t>. </a:t>
            </a:r>
            <a:r>
              <a:rPr lang="en-US" sz="3600" dirty="0" err="1"/>
              <a:t>Vì</a:t>
            </a:r>
            <a:r>
              <a:rPr lang="en-US" sz="3600" dirty="0"/>
              <a:t> </a:t>
            </a:r>
            <a:r>
              <a:rPr lang="en-US" sz="3600" dirty="0" err="1"/>
              <a:t>vậy</a:t>
            </a:r>
            <a:r>
              <a:rPr lang="en-US" sz="3600" dirty="0"/>
              <a:t>, </a:t>
            </a:r>
            <a:r>
              <a:rPr lang="en-US" sz="3600" dirty="0" err="1"/>
              <a:t>việc</a:t>
            </a:r>
            <a:r>
              <a:rPr lang="en-US" sz="3600" dirty="0"/>
              <a:t> </a:t>
            </a:r>
            <a:r>
              <a:rPr lang="en-US" sz="3600" dirty="0" err="1"/>
              <a:t>xây</a:t>
            </a:r>
            <a:r>
              <a:rPr lang="en-US" sz="3600" dirty="0"/>
              <a:t> </a:t>
            </a:r>
            <a:r>
              <a:rPr lang="en-US" sz="3600" dirty="0" err="1"/>
              <a:t>dựng</a:t>
            </a:r>
            <a:r>
              <a:rPr lang="en-US" sz="3600" dirty="0"/>
              <a:t> </a:t>
            </a:r>
            <a:r>
              <a:rPr lang="en-US" sz="3600" dirty="0" err="1"/>
              <a:t>một</a:t>
            </a:r>
            <a:r>
              <a:rPr lang="en-US" sz="3600" dirty="0"/>
              <a:t> </a:t>
            </a:r>
            <a:r>
              <a:rPr lang="en-US" sz="3600" dirty="0" err="1"/>
              <a:t>phần</a:t>
            </a:r>
            <a:r>
              <a:rPr lang="en-US" sz="3600" dirty="0"/>
              <a:t> </a:t>
            </a:r>
            <a:r>
              <a:rPr lang="en-US" sz="3600" dirty="0" err="1"/>
              <a:t>mềm</a:t>
            </a:r>
            <a:r>
              <a:rPr lang="en-US" sz="3600" dirty="0"/>
              <a:t> </a:t>
            </a:r>
            <a:r>
              <a:rPr lang="en-US" sz="3600" dirty="0" err="1"/>
              <a:t>quản</a:t>
            </a:r>
            <a:r>
              <a:rPr lang="en-US" sz="3600" dirty="0"/>
              <a:t> </a:t>
            </a:r>
            <a:r>
              <a:rPr lang="en-US" sz="3600" dirty="0" err="1"/>
              <a:t>lý</a:t>
            </a:r>
            <a:r>
              <a:rPr lang="en-US" sz="3600" dirty="0"/>
              <a:t> </a:t>
            </a:r>
            <a:r>
              <a:rPr lang="en-US" sz="3600" dirty="0" err="1"/>
              <a:t>các</a:t>
            </a:r>
            <a:r>
              <a:rPr lang="en-US" sz="3600" dirty="0"/>
              <a:t> </a:t>
            </a:r>
            <a:r>
              <a:rPr lang="en-US" sz="3600" dirty="0" err="1"/>
              <a:t>quy</a:t>
            </a:r>
            <a:r>
              <a:rPr lang="en-US" sz="3600" dirty="0"/>
              <a:t> </a:t>
            </a:r>
            <a:r>
              <a:rPr lang="en-US" sz="3600" dirty="0" err="1"/>
              <a:t>trình</a:t>
            </a:r>
            <a:r>
              <a:rPr lang="en-US" sz="3600" dirty="0"/>
              <a:t> </a:t>
            </a:r>
            <a:r>
              <a:rPr lang="en-US" sz="3600" dirty="0" err="1"/>
              <a:t>làm</a:t>
            </a:r>
            <a:r>
              <a:rPr lang="en-US" sz="3600" dirty="0"/>
              <a:t> </a:t>
            </a:r>
            <a:r>
              <a:rPr lang="en-US" sz="3600" dirty="0" err="1"/>
              <a:t>đồ</a:t>
            </a:r>
            <a:r>
              <a:rPr lang="en-US" sz="3600" dirty="0"/>
              <a:t> </a:t>
            </a:r>
            <a:r>
              <a:rPr lang="en-US" sz="3600" dirty="0" err="1"/>
              <a:t>án</a:t>
            </a:r>
            <a:r>
              <a:rPr lang="en-US" sz="3600" dirty="0"/>
              <a:t> </a:t>
            </a:r>
            <a:r>
              <a:rPr lang="en-US" sz="3600" dirty="0" err="1"/>
              <a:t>của</a:t>
            </a:r>
            <a:r>
              <a:rPr lang="en-US" sz="3600" dirty="0"/>
              <a:t> </a:t>
            </a:r>
            <a:r>
              <a:rPr lang="en-US" sz="3600" dirty="0" err="1"/>
              <a:t>sinh</a:t>
            </a:r>
            <a:r>
              <a:rPr lang="en-US" sz="3600" dirty="0"/>
              <a:t> </a:t>
            </a:r>
            <a:r>
              <a:rPr lang="en-US" sz="3600" dirty="0" err="1"/>
              <a:t>viên</a:t>
            </a:r>
            <a:r>
              <a:rPr lang="en-US" sz="3600" dirty="0"/>
              <a:t> </a:t>
            </a:r>
            <a:r>
              <a:rPr lang="en-US" sz="3600" dirty="0" err="1"/>
              <a:t>rất</a:t>
            </a:r>
            <a:r>
              <a:rPr lang="en-US" sz="3600" dirty="0"/>
              <a:t> </a:t>
            </a:r>
            <a:r>
              <a:rPr lang="en-US" sz="3600" dirty="0" err="1"/>
              <a:t>cần</a:t>
            </a:r>
            <a:r>
              <a:rPr lang="en-US" sz="3600" dirty="0"/>
              <a:t> </a:t>
            </a:r>
            <a:r>
              <a:rPr lang="en-US" sz="3600" dirty="0" err="1"/>
              <a:t>thiết</a:t>
            </a:r>
            <a:r>
              <a:rPr lang="en-US" sz="3600" dirty="0"/>
              <a:t>. </a:t>
            </a:r>
            <a:r>
              <a:rPr lang="en-US" sz="3600" dirty="0" err="1"/>
              <a:t>Nó</a:t>
            </a:r>
            <a:r>
              <a:rPr lang="en-US" sz="3600" dirty="0"/>
              <a:t> </a:t>
            </a:r>
            <a:r>
              <a:rPr lang="en-US" sz="3600" dirty="0" err="1"/>
              <a:t>giúp</a:t>
            </a:r>
            <a:r>
              <a:rPr lang="en-US" sz="3600" dirty="0"/>
              <a:t> </a:t>
            </a:r>
            <a:r>
              <a:rPr lang="en-US" sz="3600" dirty="0" err="1"/>
              <a:t>tiết</a:t>
            </a:r>
            <a:r>
              <a:rPr lang="en-US" sz="3600" dirty="0"/>
              <a:t> </a:t>
            </a:r>
            <a:r>
              <a:rPr lang="en-US" sz="3600" dirty="0" err="1"/>
              <a:t>kiệm</a:t>
            </a:r>
            <a:r>
              <a:rPr lang="en-US" sz="3600" dirty="0"/>
              <a:t> </a:t>
            </a:r>
            <a:r>
              <a:rPr lang="en-US" sz="3600" dirty="0" err="1"/>
              <a:t>thời</a:t>
            </a:r>
            <a:r>
              <a:rPr lang="en-US" sz="3600" dirty="0"/>
              <a:t> </a:t>
            </a:r>
            <a:r>
              <a:rPr lang="en-US" sz="3600" dirty="0" err="1"/>
              <a:t>gian</a:t>
            </a:r>
            <a:r>
              <a:rPr lang="en-US" sz="3600" dirty="0"/>
              <a:t>, </a:t>
            </a:r>
            <a:r>
              <a:rPr lang="en-US" sz="3600" dirty="0" err="1"/>
              <a:t>hạn</a:t>
            </a:r>
            <a:r>
              <a:rPr lang="en-US" sz="3600" dirty="0"/>
              <a:t> </a:t>
            </a:r>
            <a:r>
              <a:rPr lang="en-US" sz="3600" dirty="0" err="1"/>
              <a:t>chế</a:t>
            </a:r>
            <a:r>
              <a:rPr lang="en-US" sz="3600" dirty="0"/>
              <a:t> </a:t>
            </a:r>
            <a:r>
              <a:rPr lang="en-US" sz="3600" dirty="0" err="1"/>
              <a:t>những</a:t>
            </a:r>
            <a:r>
              <a:rPr lang="en-US" sz="3600" dirty="0"/>
              <a:t> </a:t>
            </a:r>
            <a:r>
              <a:rPr lang="en-US" sz="3600" dirty="0" err="1"/>
              <a:t>sai</a:t>
            </a:r>
            <a:r>
              <a:rPr lang="en-US" sz="3600" dirty="0"/>
              <a:t> </a:t>
            </a:r>
            <a:r>
              <a:rPr lang="en-US" sz="3600" dirty="0" err="1"/>
              <a:t>sót</a:t>
            </a:r>
            <a:r>
              <a:rPr lang="en-US" sz="3600" dirty="0"/>
              <a:t> </a:t>
            </a:r>
            <a:r>
              <a:rPr lang="en-US" sz="3600" dirty="0" err="1"/>
              <a:t>trong</a:t>
            </a:r>
            <a:r>
              <a:rPr lang="en-US" sz="3600" dirty="0"/>
              <a:t> </a:t>
            </a:r>
            <a:r>
              <a:rPr lang="en-US" sz="3600" dirty="0" err="1"/>
              <a:t>công</a:t>
            </a:r>
            <a:r>
              <a:rPr lang="en-US" sz="3600" dirty="0"/>
              <a:t> </a:t>
            </a:r>
            <a:r>
              <a:rPr lang="en-US" sz="3600" dirty="0" err="1"/>
              <a:t>tác</a:t>
            </a:r>
            <a:r>
              <a:rPr lang="en-US" sz="3600" dirty="0"/>
              <a:t> </a:t>
            </a:r>
            <a:r>
              <a:rPr lang="en-US" sz="3600" dirty="0" err="1"/>
              <a:t>quản</a:t>
            </a:r>
            <a:r>
              <a:rPr lang="en-US" sz="3600" dirty="0"/>
              <a:t> </a:t>
            </a:r>
            <a:r>
              <a:rPr lang="en-US" sz="3600" dirty="0" err="1"/>
              <a:t>lý</a:t>
            </a:r>
            <a:r>
              <a:rPr lang="en-US" sz="3600" dirty="0"/>
              <a:t> </a:t>
            </a:r>
            <a:r>
              <a:rPr lang="en-US" sz="3600" dirty="0" err="1"/>
              <a:t>được</a:t>
            </a:r>
            <a:r>
              <a:rPr lang="en-US" sz="3600" dirty="0"/>
              <a:t> </a:t>
            </a:r>
            <a:r>
              <a:rPr lang="en-US" sz="3600" dirty="0" err="1"/>
              <a:t>thuận</a:t>
            </a:r>
            <a:r>
              <a:rPr lang="en-US" sz="3600" dirty="0"/>
              <a:t> </a:t>
            </a:r>
            <a:r>
              <a:rPr lang="en-US" sz="3600" dirty="0" err="1"/>
              <a:t>tiện</a:t>
            </a:r>
            <a:r>
              <a:rPr lang="en-US" sz="3600" dirty="0"/>
              <a:t> </a:t>
            </a:r>
            <a:r>
              <a:rPr lang="en-US" sz="3600" dirty="0" err="1"/>
              <a:t>và</a:t>
            </a:r>
            <a:r>
              <a:rPr lang="en-US" sz="3600" dirty="0"/>
              <a:t> </a:t>
            </a:r>
            <a:r>
              <a:rPr lang="en-US" sz="3600" dirty="0" err="1"/>
              <a:t>đơn</a:t>
            </a:r>
            <a:r>
              <a:rPr lang="en-US" sz="3600" dirty="0"/>
              <a:t> </a:t>
            </a:r>
            <a:r>
              <a:rPr lang="en-US" sz="3600" dirty="0" err="1"/>
              <a:t>giản</a:t>
            </a:r>
            <a:r>
              <a:rPr lang="en-US" sz="3600" dirty="0"/>
              <a:t> </a:t>
            </a:r>
            <a:r>
              <a:rPr lang="en-US" sz="3600" dirty="0" err="1"/>
              <a:t>hơn</a:t>
            </a:r>
            <a:r>
              <a:rPr lang="en-US" sz="3600" dirty="0"/>
              <a:t>.</a:t>
            </a:r>
          </a:p>
          <a:p>
            <a:endParaRPr lang="en-US" dirty="0"/>
          </a:p>
        </p:txBody>
      </p:sp>
      <p:sp>
        <p:nvSpPr>
          <p:cNvPr id="6" name="TextBox 5">
            <a:extLst>
              <a:ext uri="{FF2B5EF4-FFF2-40B4-BE49-F238E27FC236}">
                <a16:creationId xmlns:a16="http://schemas.microsoft.com/office/drawing/2014/main" id="{9CC66EED-D089-F2D9-1777-7ADE59474DC3}"/>
              </a:ext>
            </a:extLst>
          </p:cNvPr>
          <p:cNvSpPr txBox="1"/>
          <p:nvPr/>
        </p:nvSpPr>
        <p:spPr>
          <a:xfrm>
            <a:off x="7587601" y="1388079"/>
            <a:ext cx="11201400" cy="707886"/>
          </a:xfrm>
          <a:prstGeom prst="rect">
            <a:avLst/>
          </a:prstGeom>
          <a:noFill/>
        </p:spPr>
        <p:txBody>
          <a:bodyPr wrap="square" rtlCol="0">
            <a:spAutoFit/>
          </a:bodyPr>
          <a:lstStyle/>
          <a:p>
            <a:r>
              <a:rPr lang="en-US" sz="4000" b="1" dirty="0">
                <a:latin typeface="Arial (Body)"/>
              </a:rPr>
              <a:t>7.1. </a:t>
            </a:r>
            <a:r>
              <a:rPr lang="en-US" sz="4000" b="1" dirty="0" err="1">
                <a:latin typeface="Arial (Body)"/>
              </a:rPr>
              <a:t>Kết</a:t>
            </a:r>
            <a:r>
              <a:rPr lang="en-US" sz="4000" b="1" dirty="0">
                <a:latin typeface="Arial (Body)"/>
              </a:rPr>
              <a:t> </a:t>
            </a:r>
            <a:r>
              <a:rPr lang="en-US" sz="4000" b="1" dirty="0" err="1">
                <a:latin typeface="Arial (Body)"/>
              </a:rPr>
              <a:t>luận</a:t>
            </a:r>
            <a:endParaRPr lang="en-US" sz="4000" b="1" dirty="0">
              <a:latin typeface="Arial (Bod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 presetClass="entr" presetSubtype="10" fill="hold" grpId="0" nodeType="afterEffect">
                                  <p:stCondLst>
                                    <p:cond delay="0"/>
                                  </p:stCondLst>
                                  <p:iterate type="wd">
                                    <p:tmPct val="10000"/>
                                  </p:iterate>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097000" y="5105400"/>
            <a:ext cx="7719405" cy="6678118"/>
          </a:xfrm>
          <a:custGeom>
            <a:avLst/>
            <a:gdLst/>
            <a:ahLst/>
            <a:cxnLst/>
            <a:rect l="l" t="t" r="r" b="b"/>
            <a:pathLst>
              <a:path w="7719405" h="6678118">
                <a:moveTo>
                  <a:pt x="0" y="0"/>
                </a:moveTo>
                <a:lnTo>
                  <a:pt x="7719404" y="0"/>
                </a:lnTo>
                <a:lnTo>
                  <a:pt x="7719404" y="6678118"/>
                </a:lnTo>
                <a:lnTo>
                  <a:pt x="0" y="667811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451973" y="-1321177"/>
            <a:ext cx="17039574" cy="14158337"/>
          </a:xfrm>
          <a:custGeom>
            <a:avLst/>
            <a:gdLst/>
            <a:ahLst/>
            <a:cxnLst/>
            <a:rect l="l" t="t" r="r" b="b"/>
            <a:pathLst>
              <a:path w="17039574" h="14158337">
                <a:moveTo>
                  <a:pt x="0" y="0"/>
                </a:moveTo>
                <a:lnTo>
                  <a:pt x="17039574" y="0"/>
                </a:lnTo>
                <a:lnTo>
                  <a:pt x="17039574" y="14158337"/>
                </a:lnTo>
                <a:lnTo>
                  <a:pt x="0" y="141583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762001" y="3314700"/>
            <a:ext cx="5410200" cy="3347070"/>
          </a:xfrm>
          <a:prstGeom prst="rect">
            <a:avLst/>
          </a:prstGeom>
        </p:spPr>
        <p:txBody>
          <a:bodyPr wrap="square" lIns="0" tIns="0" rIns="0" bIns="0" rtlCol="0" anchor="t">
            <a:spAutoFit/>
          </a:bodyPr>
          <a:lstStyle/>
          <a:p>
            <a:pPr marL="0" lvl="0" indent="0" algn="ctr">
              <a:lnSpc>
                <a:spcPts val="8720"/>
              </a:lnSpc>
              <a:spcBef>
                <a:spcPct val="0"/>
              </a:spcBef>
            </a:pPr>
            <a:r>
              <a:rPr lang="vi-VN" sz="8000" b="1" spc="88" dirty="0">
                <a:solidFill>
                  <a:srgbClr val="000000"/>
                </a:solidFill>
              </a:rPr>
              <a:t>7.</a:t>
            </a:r>
            <a:r>
              <a:rPr lang="en-US" sz="8000" b="1" spc="88" dirty="0" err="1">
                <a:solidFill>
                  <a:srgbClr val="000000"/>
                </a:solidFill>
              </a:rPr>
              <a:t>Kết</a:t>
            </a:r>
            <a:r>
              <a:rPr lang="en-US" sz="8000" b="1" spc="88" dirty="0">
                <a:solidFill>
                  <a:srgbClr val="000000"/>
                </a:solidFill>
              </a:rPr>
              <a:t> </a:t>
            </a:r>
            <a:r>
              <a:rPr lang="en-US" sz="8000" b="1" spc="88" dirty="0" err="1">
                <a:solidFill>
                  <a:srgbClr val="000000"/>
                </a:solidFill>
              </a:rPr>
              <a:t>luận</a:t>
            </a:r>
            <a:r>
              <a:rPr lang="en-US" sz="8000" b="1" spc="88" dirty="0">
                <a:solidFill>
                  <a:srgbClr val="000000"/>
                </a:solidFill>
              </a:rPr>
              <a:t> </a:t>
            </a:r>
            <a:r>
              <a:rPr lang="en-US" sz="8000" b="1" spc="88" dirty="0" err="1">
                <a:solidFill>
                  <a:srgbClr val="000000"/>
                </a:solidFill>
              </a:rPr>
              <a:t>và</a:t>
            </a:r>
            <a:r>
              <a:rPr lang="en-US" sz="8000" b="1" spc="88" dirty="0">
                <a:solidFill>
                  <a:srgbClr val="000000"/>
                </a:solidFill>
              </a:rPr>
              <a:t> h</a:t>
            </a:r>
            <a:r>
              <a:rPr lang="vi-VN" sz="8000" b="1" spc="88" dirty="0">
                <a:solidFill>
                  <a:srgbClr val="000000"/>
                </a:solidFill>
              </a:rPr>
              <a:t>ướng phát triển</a:t>
            </a:r>
            <a:endParaRPr lang="en-US" sz="8000" b="1" spc="88" dirty="0">
              <a:solidFill>
                <a:srgbClr val="000000"/>
              </a:solidFill>
            </a:endParaRPr>
          </a:p>
        </p:txBody>
      </p:sp>
      <p:sp>
        <p:nvSpPr>
          <p:cNvPr id="5" name="TextBox 4">
            <a:extLst>
              <a:ext uri="{FF2B5EF4-FFF2-40B4-BE49-F238E27FC236}">
                <a16:creationId xmlns:a16="http://schemas.microsoft.com/office/drawing/2014/main" id="{EF4B8A7A-CDB0-4EE3-B913-25524DA35703}"/>
              </a:ext>
            </a:extLst>
          </p:cNvPr>
          <p:cNvSpPr txBox="1"/>
          <p:nvPr/>
        </p:nvSpPr>
        <p:spPr>
          <a:xfrm>
            <a:off x="7128036" y="2132231"/>
            <a:ext cx="11159964" cy="7468648"/>
          </a:xfrm>
          <a:prstGeom prst="rect">
            <a:avLst/>
          </a:prstGeom>
          <a:noFill/>
        </p:spPr>
        <p:txBody>
          <a:bodyPr wrap="square" rtlCol="0">
            <a:spAutoFit/>
          </a:bodyPr>
          <a:lstStyle/>
          <a:p>
            <a:pPr marL="571500" lvl="0" indent="-571500">
              <a:lnSpc>
                <a:spcPct val="150000"/>
              </a:lnSpc>
              <a:buFont typeface="Arial" panose="020B0604020202020204" pitchFamily="34" charset="0"/>
              <a:buChar char="•"/>
            </a:pPr>
            <a:r>
              <a:rPr lang="en-US" sz="3600" dirty="0" err="1">
                <a:latin typeface="Arial (Body)"/>
              </a:rPr>
              <a:t>Tiếp</a:t>
            </a:r>
            <a:r>
              <a:rPr lang="en-US" sz="3600" dirty="0">
                <a:latin typeface="Arial (Body)"/>
              </a:rPr>
              <a:t> </a:t>
            </a:r>
            <a:r>
              <a:rPr lang="en-US" sz="3600" dirty="0" err="1">
                <a:latin typeface="Arial (Body)"/>
              </a:rPr>
              <a:t>tục</a:t>
            </a:r>
            <a:r>
              <a:rPr lang="en-US" sz="3600" dirty="0">
                <a:latin typeface="Arial (Body)"/>
              </a:rPr>
              <a:t> </a:t>
            </a:r>
            <a:r>
              <a:rPr lang="en-US" sz="3600" dirty="0" err="1">
                <a:latin typeface="Arial (Body)"/>
              </a:rPr>
              <a:t>thực</a:t>
            </a:r>
            <a:r>
              <a:rPr lang="en-US" sz="3600" dirty="0">
                <a:latin typeface="Arial (Body)"/>
              </a:rPr>
              <a:t> </a:t>
            </a:r>
            <a:r>
              <a:rPr lang="en-US" sz="3600" dirty="0" err="1">
                <a:latin typeface="Arial (Body)"/>
              </a:rPr>
              <a:t>hiện</a:t>
            </a:r>
            <a:r>
              <a:rPr lang="en-US" sz="3600" dirty="0">
                <a:latin typeface="Arial (Body)"/>
              </a:rPr>
              <a:t> </a:t>
            </a:r>
            <a:r>
              <a:rPr lang="en-US" sz="3600" dirty="0" err="1">
                <a:latin typeface="Arial (Body)"/>
              </a:rPr>
              <a:t>và</a:t>
            </a:r>
            <a:r>
              <a:rPr lang="en-US" sz="3600" dirty="0">
                <a:latin typeface="Arial (Body)"/>
              </a:rPr>
              <a:t> </a:t>
            </a:r>
            <a:r>
              <a:rPr lang="en-US" sz="3600" dirty="0" err="1">
                <a:latin typeface="Arial (Body)"/>
              </a:rPr>
              <a:t>phát</a:t>
            </a:r>
            <a:r>
              <a:rPr lang="en-US" sz="3600" dirty="0">
                <a:latin typeface="Arial (Body)"/>
              </a:rPr>
              <a:t> </a:t>
            </a:r>
            <a:r>
              <a:rPr lang="en-US" sz="3600" dirty="0" err="1">
                <a:latin typeface="Arial (Body)"/>
              </a:rPr>
              <a:t>triễn</a:t>
            </a:r>
            <a:r>
              <a:rPr lang="en-US" sz="3600" dirty="0">
                <a:latin typeface="Arial (Body)"/>
              </a:rPr>
              <a:t> </a:t>
            </a:r>
            <a:r>
              <a:rPr lang="en-US" sz="3600" dirty="0" err="1">
                <a:latin typeface="Arial (Body)"/>
              </a:rPr>
              <a:t>giúp</a:t>
            </a:r>
            <a:r>
              <a:rPr lang="en-US" sz="3600" dirty="0">
                <a:latin typeface="Arial (Body)"/>
              </a:rPr>
              <a:t> </a:t>
            </a:r>
            <a:r>
              <a:rPr lang="en-US" sz="3600" dirty="0" err="1">
                <a:latin typeface="Arial (Body)"/>
              </a:rPr>
              <a:t>tối</a:t>
            </a:r>
            <a:r>
              <a:rPr lang="en-US" sz="3600" dirty="0">
                <a:latin typeface="Arial (Body)"/>
              </a:rPr>
              <a:t> </a:t>
            </a:r>
            <a:r>
              <a:rPr lang="en-US" sz="3600" dirty="0" err="1">
                <a:latin typeface="Arial (Body)"/>
              </a:rPr>
              <a:t>ưu</a:t>
            </a:r>
            <a:r>
              <a:rPr lang="en-US" sz="3600" dirty="0">
                <a:latin typeface="Arial (Body)"/>
              </a:rPr>
              <a:t> </a:t>
            </a:r>
            <a:r>
              <a:rPr lang="en-US" sz="3600" dirty="0" err="1">
                <a:latin typeface="Arial (Body)"/>
              </a:rPr>
              <a:t>bộ</a:t>
            </a:r>
            <a:r>
              <a:rPr lang="en-US" sz="3600" dirty="0">
                <a:latin typeface="Arial (Body)"/>
              </a:rPr>
              <a:t> </a:t>
            </a:r>
            <a:r>
              <a:rPr lang="en-US" sz="3600" dirty="0" err="1">
                <a:latin typeface="Arial (Body)"/>
              </a:rPr>
              <a:t>nhớ</a:t>
            </a:r>
            <a:r>
              <a:rPr lang="en-US" sz="3600" dirty="0">
                <a:latin typeface="Arial (Body)"/>
              </a:rPr>
              <a:t>.</a:t>
            </a:r>
          </a:p>
          <a:p>
            <a:pPr marL="571500" lvl="0" indent="-571500">
              <a:lnSpc>
                <a:spcPct val="150000"/>
              </a:lnSpc>
              <a:buFont typeface="Arial" panose="020B0604020202020204" pitchFamily="34" charset="0"/>
              <a:buChar char="•"/>
            </a:pPr>
            <a:r>
              <a:rPr lang="en-US" sz="3600" dirty="0" err="1">
                <a:latin typeface="Arial (Body)"/>
              </a:rPr>
              <a:t>Mở</a:t>
            </a:r>
            <a:r>
              <a:rPr lang="en-US" sz="3600" dirty="0">
                <a:latin typeface="Arial (Body)"/>
              </a:rPr>
              <a:t> </a:t>
            </a:r>
            <a:r>
              <a:rPr lang="en-US" sz="3600" dirty="0" err="1">
                <a:latin typeface="Arial (Body)"/>
              </a:rPr>
              <a:t>rộng</a:t>
            </a:r>
            <a:r>
              <a:rPr lang="en-US" sz="3600" dirty="0">
                <a:latin typeface="Arial (Body)"/>
              </a:rPr>
              <a:t> </a:t>
            </a:r>
            <a:r>
              <a:rPr lang="en-US" sz="3600" dirty="0" err="1">
                <a:latin typeface="Arial (Body)"/>
              </a:rPr>
              <a:t>quy</a:t>
            </a:r>
            <a:r>
              <a:rPr lang="en-US" sz="3600" dirty="0">
                <a:latin typeface="Arial (Body)"/>
              </a:rPr>
              <a:t> </a:t>
            </a:r>
            <a:r>
              <a:rPr lang="en-US" sz="3600" dirty="0" err="1">
                <a:latin typeface="Arial (Body)"/>
              </a:rPr>
              <a:t>mô</a:t>
            </a:r>
            <a:r>
              <a:rPr lang="en-US" sz="3600" dirty="0">
                <a:latin typeface="Arial (Body)"/>
              </a:rPr>
              <a:t>, </a:t>
            </a:r>
            <a:r>
              <a:rPr lang="en-US" sz="3600" dirty="0" err="1">
                <a:latin typeface="Arial (Body)"/>
              </a:rPr>
              <a:t>cơ</a:t>
            </a:r>
            <a:r>
              <a:rPr lang="en-US" sz="3600" dirty="0">
                <a:latin typeface="Arial (Body)"/>
              </a:rPr>
              <a:t> </a:t>
            </a:r>
            <a:r>
              <a:rPr lang="en-US" sz="3600" dirty="0" err="1">
                <a:latin typeface="Arial (Body)"/>
              </a:rPr>
              <a:t>sở</a:t>
            </a:r>
            <a:r>
              <a:rPr lang="en-US" sz="3600" dirty="0">
                <a:latin typeface="Arial (Body)"/>
              </a:rPr>
              <a:t> </a:t>
            </a:r>
            <a:r>
              <a:rPr lang="en-US" sz="3600" dirty="0" err="1">
                <a:latin typeface="Arial (Body)"/>
              </a:rPr>
              <a:t>dữ</a:t>
            </a:r>
            <a:r>
              <a:rPr lang="en-US" sz="3600" dirty="0">
                <a:latin typeface="Arial (Body)"/>
              </a:rPr>
              <a:t> </a:t>
            </a:r>
            <a:r>
              <a:rPr lang="en-US" sz="3600" dirty="0" err="1">
                <a:latin typeface="Arial (Body)"/>
              </a:rPr>
              <a:t>liệu</a:t>
            </a:r>
            <a:endParaRPr lang="en-US" sz="3600" dirty="0">
              <a:latin typeface="Arial (Body)"/>
            </a:endParaRPr>
          </a:p>
          <a:p>
            <a:pPr marL="571500" lvl="0" indent="-571500">
              <a:lnSpc>
                <a:spcPct val="150000"/>
              </a:lnSpc>
              <a:buFont typeface="Arial" panose="020B0604020202020204" pitchFamily="34" charset="0"/>
              <a:buChar char="•"/>
            </a:pPr>
            <a:r>
              <a:rPr lang="en-US" sz="3600" dirty="0" err="1">
                <a:latin typeface="Arial (Body)"/>
              </a:rPr>
              <a:t>Thiết</a:t>
            </a:r>
            <a:r>
              <a:rPr lang="en-US" sz="3600" dirty="0">
                <a:latin typeface="Arial (Body)"/>
              </a:rPr>
              <a:t> </a:t>
            </a:r>
            <a:r>
              <a:rPr lang="en-US" sz="3600" dirty="0" err="1">
                <a:latin typeface="Arial (Body)"/>
              </a:rPr>
              <a:t>kế</a:t>
            </a:r>
            <a:r>
              <a:rPr lang="en-US" sz="3600" dirty="0">
                <a:latin typeface="Arial (Body)"/>
              </a:rPr>
              <a:t> </a:t>
            </a:r>
            <a:r>
              <a:rPr lang="en-US" sz="3600" dirty="0" err="1">
                <a:latin typeface="Arial (Body)"/>
              </a:rPr>
              <a:t>giao</a:t>
            </a:r>
            <a:r>
              <a:rPr lang="en-US" sz="3600" dirty="0">
                <a:latin typeface="Arial (Body)"/>
              </a:rPr>
              <a:t> </a:t>
            </a:r>
            <a:r>
              <a:rPr lang="en-US" sz="3600" dirty="0" err="1">
                <a:latin typeface="Arial (Body)"/>
              </a:rPr>
              <a:t>diện</a:t>
            </a:r>
            <a:r>
              <a:rPr lang="en-US" sz="3600" dirty="0">
                <a:latin typeface="Arial (Body)"/>
              </a:rPr>
              <a:t> </a:t>
            </a:r>
            <a:r>
              <a:rPr lang="en-US" sz="3600" dirty="0" err="1">
                <a:latin typeface="Arial (Body)"/>
              </a:rPr>
              <a:t>trở</a:t>
            </a:r>
            <a:r>
              <a:rPr lang="en-US" sz="3600" dirty="0">
                <a:latin typeface="Arial (Body)"/>
              </a:rPr>
              <a:t> </a:t>
            </a:r>
            <a:r>
              <a:rPr lang="en-US" sz="3600" dirty="0" err="1">
                <a:latin typeface="Arial (Body)"/>
              </a:rPr>
              <a:t>nên</a:t>
            </a:r>
            <a:r>
              <a:rPr lang="en-US" sz="3600" dirty="0">
                <a:latin typeface="Arial (Body)"/>
              </a:rPr>
              <a:t> </a:t>
            </a:r>
            <a:r>
              <a:rPr lang="en-US" sz="3600" dirty="0" err="1">
                <a:latin typeface="Arial (Body)"/>
              </a:rPr>
              <a:t>trực</a:t>
            </a:r>
            <a:r>
              <a:rPr lang="en-US" sz="3600" dirty="0">
                <a:latin typeface="Arial (Body)"/>
              </a:rPr>
              <a:t> </a:t>
            </a:r>
            <a:r>
              <a:rPr lang="en-US" sz="3600" dirty="0" err="1">
                <a:latin typeface="Arial (Body)"/>
              </a:rPr>
              <a:t>quan</a:t>
            </a:r>
            <a:r>
              <a:rPr lang="en-US" sz="3600" dirty="0">
                <a:latin typeface="Arial (Body)"/>
              </a:rPr>
              <a:t>, </a:t>
            </a:r>
            <a:r>
              <a:rPr lang="en-US" sz="3600" dirty="0" err="1">
                <a:latin typeface="Arial (Body)"/>
              </a:rPr>
              <a:t>sinh</a:t>
            </a:r>
            <a:r>
              <a:rPr lang="en-US" sz="3600" dirty="0">
                <a:latin typeface="Arial (Body)"/>
              </a:rPr>
              <a:t> </a:t>
            </a:r>
            <a:r>
              <a:rPr lang="en-US" sz="3600" dirty="0" err="1">
                <a:latin typeface="Arial (Body)"/>
              </a:rPr>
              <a:t>động</a:t>
            </a:r>
            <a:r>
              <a:rPr lang="en-US" sz="3600" dirty="0">
                <a:latin typeface="Arial (Body)"/>
              </a:rPr>
              <a:t>, </a:t>
            </a:r>
            <a:r>
              <a:rPr lang="en-US" sz="3600" dirty="0" err="1">
                <a:latin typeface="Arial (Body)"/>
              </a:rPr>
              <a:t>dễ</a:t>
            </a:r>
            <a:r>
              <a:rPr lang="en-US" sz="3600" dirty="0">
                <a:latin typeface="Arial (Body)"/>
              </a:rPr>
              <a:t> </a:t>
            </a:r>
            <a:r>
              <a:rPr lang="en-US" sz="3600" dirty="0" err="1">
                <a:latin typeface="Arial (Body)"/>
              </a:rPr>
              <a:t>dàng</a:t>
            </a:r>
            <a:r>
              <a:rPr lang="en-US" sz="3600" dirty="0">
                <a:latin typeface="Arial (Body)"/>
              </a:rPr>
              <a:t> </a:t>
            </a:r>
            <a:r>
              <a:rPr lang="en-US" sz="3600" dirty="0" err="1">
                <a:latin typeface="Arial (Body)"/>
              </a:rPr>
              <a:t>sử</a:t>
            </a:r>
            <a:r>
              <a:rPr lang="en-US" sz="3600" dirty="0">
                <a:latin typeface="Arial (Body)"/>
              </a:rPr>
              <a:t> </a:t>
            </a:r>
            <a:r>
              <a:rPr lang="en-US" sz="3600" dirty="0" err="1">
                <a:latin typeface="Arial (Body)"/>
              </a:rPr>
              <a:t>dụng</a:t>
            </a:r>
            <a:r>
              <a:rPr lang="en-US" sz="3600" dirty="0">
                <a:latin typeface="Arial (Body)"/>
              </a:rPr>
              <a:t> </a:t>
            </a:r>
            <a:r>
              <a:rPr lang="en-US" sz="3600" dirty="0" err="1">
                <a:latin typeface="Arial (Body)"/>
              </a:rPr>
              <a:t>cho</a:t>
            </a:r>
            <a:r>
              <a:rPr lang="en-US" sz="3600" dirty="0">
                <a:latin typeface="Arial (Body)"/>
              </a:rPr>
              <a:t> </a:t>
            </a:r>
            <a:r>
              <a:rPr lang="en-US" sz="3600" dirty="0" err="1">
                <a:latin typeface="Arial (Body)"/>
              </a:rPr>
              <a:t>người</a:t>
            </a:r>
            <a:r>
              <a:rPr lang="en-US" sz="3600" dirty="0">
                <a:latin typeface="Arial (Body)"/>
              </a:rPr>
              <a:t> </a:t>
            </a:r>
            <a:r>
              <a:rPr lang="en-US" sz="3600" dirty="0" err="1">
                <a:latin typeface="Arial (Body)"/>
              </a:rPr>
              <a:t>dùng</a:t>
            </a:r>
            <a:r>
              <a:rPr lang="en-US" sz="3600" dirty="0">
                <a:latin typeface="Arial (Body)"/>
              </a:rPr>
              <a:t>.</a:t>
            </a:r>
          </a:p>
          <a:p>
            <a:pPr marL="571500" lvl="0" indent="-571500">
              <a:lnSpc>
                <a:spcPct val="150000"/>
              </a:lnSpc>
              <a:buFont typeface="Arial" panose="020B0604020202020204" pitchFamily="34" charset="0"/>
              <a:buChar char="•"/>
            </a:pPr>
            <a:r>
              <a:rPr lang="en-US" sz="3600" dirty="0" err="1">
                <a:latin typeface="Arial (Body)"/>
              </a:rPr>
              <a:t>Học</a:t>
            </a:r>
            <a:r>
              <a:rPr lang="en-US" sz="3600" dirty="0">
                <a:latin typeface="Arial (Body)"/>
              </a:rPr>
              <a:t> </a:t>
            </a:r>
            <a:r>
              <a:rPr lang="en-US" sz="3600" dirty="0" err="1">
                <a:latin typeface="Arial (Body)"/>
              </a:rPr>
              <a:t>thêm</a:t>
            </a:r>
            <a:r>
              <a:rPr lang="en-US" sz="3600" dirty="0">
                <a:latin typeface="Arial (Body)"/>
              </a:rPr>
              <a:t> </a:t>
            </a:r>
            <a:r>
              <a:rPr lang="en-US" sz="3600" dirty="0" err="1">
                <a:latin typeface="Arial (Body)"/>
              </a:rPr>
              <a:t>tiếng</a:t>
            </a:r>
            <a:r>
              <a:rPr lang="en-US" sz="3600" dirty="0">
                <a:latin typeface="Arial (Body)"/>
              </a:rPr>
              <a:t> Anh </a:t>
            </a:r>
            <a:r>
              <a:rPr lang="en-US" sz="3600" dirty="0" err="1">
                <a:latin typeface="Arial (Body)"/>
              </a:rPr>
              <a:t>để</a:t>
            </a:r>
            <a:r>
              <a:rPr lang="en-US" sz="3600" dirty="0">
                <a:latin typeface="Arial (Body)"/>
              </a:rPr>
              <a:t> </a:t>
            </a:r>
            <a:r>
              <a:rPr lang="en-US" sz="3600" dirty="0" err="1">
                <a:latin typeface="Arial (Body)"/>
              </a:rPr>
              <a:t>có</a:t>
            </a:r>
            <a:r>
              <a:rPr lang="en-US" sz="3600" dirty="0">
                <a:latin typeface="Arial (Body)"/>
              </a:rPr>
              <a:t> </a:t>
            </a:r>
            <a:r>
              <a:rPr lang="en-US" sz="3600" dirty="0" err="1">
                <a:latin typeface="Arial (Body)"/>
              </a:rPr>
              <a:t>thể</a:t>
            </a:r>
            <a:r>
              <a:rPr lang="en-US" sz="3600" dirty="0">
                <a:latin typeface="Arial (Body)"/>
              </a:rPr>
              <a:t> </a:t>
            </a:r>
            <a:r>
              <a:rPr lang="en-US" sz="3600" dirty="0" err="1">
                <a:latin typeface="Arial (Body)"/>
              </a:rPr>
              <a:t>tìm</a:t>
            </a:r>
            <a:r>
              <a:rPr lang="en-US" sz="3600" dirty="0">
                <a:latin typeface="Arial (Body)"/>
              </a:rPr>
              <a:t> </a:t>
            </a:r>
            <a:r>
              <a:rPr lang="en-US" sz="3600" dirty="0" err="1">
                <a:latin typeface="Arial (Body)"/>
              </a:rPr>
              <a:t>hiểu</a:t>
            </a:r>
            <a:r>
              <a:rPr lang="en-US" sz="3600" dirty="0">
                <a:latin typeface="Arial (Body)"/>
              </a:rPr>
              <a:t> </a:t>
            </a:r>
            <a:r>
              <a:rPr lang="en-US" sz="3600" dirty="0" err="1">
                <a:latin typeface="Arial (Body)"/>
              </a:rPr>
              <a:t>các</a:t>
            </a:r>
            <a:r>
              <a:rPr lang="en-US" sz="3600" dirty="0">
                <a:latin typeface="Arial (Body)"/>
              </a:rPr>
              <a:t> </a:t>
            </a:r>
            <a:r>
              <a:rPr lang="en-US" sz="3600" dirty="0" err="1">
                <a:latin typeface="Arial (Body)"/>
              </a:rPr>
              <a:t>tài</a:t>
            </a:r>
            <a:r>
              <a:rPr lang="en-US" sz="3600" dirty="0">
                <a:latin typeface="Arial (Body)"/>
              </a:rPr>
              <a:t> </a:t>
            </a:r>
            <a:r>
              <a:rPr lang="en-US" sz="3600" dirty="0" err="1">
                <a:latin typeface="Arial (Body)"/>
              </a:rPr>
              <a:t>liệu</a:t>
            </a:r>
            <a:r>
              <a:rPr lang="en-US" sz="3600" dirty="0">
                <a:latin typeface="Arial (Body)"/>
              </a:rPr>
              <a:t> </a:t>
            </a:r>
            <a:r>
              <a:rPr lang="en-US" sz="3600" dirty="0" err="1">
                <a:latin typeface="Arial (Body)"/>
              </a:rPr>
              <a:t>tham</a:t>
            </a:r>
            <a:r>
              <a:rPr lang="en-US" sz="3600" dirty="0">
                <a:latin typeface="Arial (Body)"/>
              </a:rPr>
              <a:t> </a:t>
            </a:r>
            <a:r>
              <a:rPr lang="en-US" sz="3600" dirty="0" err="1">
                <a:latin typeface="Arial (Body)"/>
              </a:rPr>
              <a:t>khảo</a:t>
            </a:r>
            <a:r>
              <a:rPr lang="en-US" sz="3600" dirty="0">
                <a:latin typeface="Arial (Body)"/>
              </a:rPr>
              <a:t> </a:t>
            </a:r>
            <a:r>
              <a:rPr lang="en-US" sz="3600" dirty="0" err="1">
                <a:latin typeface="Arial (Body)"/>
              </a:rPr>
              <a:t>giúp</a:t>
            </a:r>
            <a:r>
              <a:rPr lang="en-US" sz="3600" dirty="0">
                <a:latin typeface="Arial (Body)"/>
              </a:rPr>
              <a:t> </a:t>
            </a:r>
            <a:r>
              <a:rPr lang="en-US" sz="3600" dirty="0" err="1">
                <a:latin typeface="Arial (Body)"/>
              </a:rPr>
              <a:t>tìm</a:t>
            </a:r>
            <a:r>
              <a:rPr lang="en-US" sz="3600" dirty="0">
                <a:latin typeface="Arial (Body)"/>
              </a:rPr>
              <a:t> </a:t>
            </a:r>
            <a:r>
              <a:rPr lang="en-US" sz="3600" dirty="0" err="1">
                <a:latin typeface="Arial (Body)"/>
              </a:rPr>
              <a:t>kiếm</a:t>
            </a:r>
            <a:r>
              <a:rPr lang="en-US" sz="3600" dirty="0">
                <a:latin typeface="Arial (Body)"/>
              </a:rPr>
              <a:t> </a:t>
            </a:r>
            <a:r>
              <a:rPr lang="en-US" sz="3600" dirty="0" err="1">
                <a:latin typeface="Arial (Body)"/>
              </a:rPr>
              <a:t>các</a:t>
            </a:r>
            <a:r>
              <a:rPr lang="en-US" sz="3600" dirty="0">
                <a:latin typeface="Arial (Body)"/>
              </a:rPr>
              <a:t> </a:t>
            </a:r>
            <a:r>
              <a:rPr lang="en-US" sz="3600" dirty="0" err="1">
                <a:latin typeface="Arial (Body)"/>
              </a:rPr>
              <a:t>hướng</a:t>
            </a:r>
            <a:r>
              <a:rPr lang="en-US" sz="3600" dirty="0">
                <a:latin typeface="Arial (Body)"/>
              </a:rPr>
              <a:t> </a:t>
            </a:r>
            <a:r>
              <a:rPr lang="en-US" sz="3600" dirty="0" err="1">
                <a:latin typeface="Arial (Body)"/>
              </a:rPr>
              <a:t>dẫn</a:t>
            </a:r>
            <a:r>
              <a:rPr lang="en-US" sz="3600" dirty="0">
                <a:latin typeface="Arial (Body)"/>
              </a:rPr>
              <a:t> </a:t>
            </a:r>
            <a:r>
              <a:rPr lang="en-US" sz="3600" dirty="0" err="1">
                <a:latin typeface="Arial (Body)"/>
              </a:rPr>
              <a:t>để</a:t>
            </a:r>
            <a:r>
              <a:rPr lang="en-US" sz="3600" dirty="0">
                <a:latin typeface="Arial (Body)"/>
              </a:rPr>
              <a:t> </a:t>
            </a:r>
            <a:r>
              <a:rPr lang="en-US" sz="3600" dirty="0" err="1">
                <a:latin typeface="Arial (Body)"/>
              </a:rPr>
              <a:t>hoàn</a:t>
            </a:r>
            <a:r>
              <a:rPr lang="en-US" sz="3600" dirty="0">
                <a:latin typeface="Arial (Body)"/>
              </a:rPr>
              <a:t> </a:t>
            </a:r>
            <a:r>
              <a:rPr lang="en-US" sz="3600" dirty="0" err="1">
                <a:latin typeface="Arial (Body)"/>
              </a:rPr>
              <a:t>thành</a:t>
            </a:r>
            <a:r>
              <a:rPr lang="en-US" sz="3600" dirty="0">
                <a:latin typeface="Arial (Body)"/>
              </a:rPr>
              <a:t> </a:t>
            </a:r>
            <a:r>
              <a:rPr lang="en-US" sz="3600" dirty="0" err="1">
                <a:latin typeface="Arial (Body)"/>
              </a:rPr>
              <a:t>đề</a:t>
            </a:r>
            <a:r>
              <a:rPr lang="en-US" sz="3600" dirty="0">
                <a:latin typeface="Arial (Body)"/>
              </a:rPr>
              <a:t> </a:t>
            </a:r>
            <a:r>
              <a:rPr lang="en-US" sz="3600" dirty="0" err="1">
                <a:latin typeface="Arial (Body)"/>
              </a:rPr>
              <a:t>tài</a:t>
            </a:r>
            <a:endParaRPr lang="en-US" sz="3600" dirty="0">
              <a:latin typeface="Arial (Body)"/>
            </a:endParaRPr>
          </a:p>
          <a:p>
            <a:pPr>
              <a:lnSpc>
                <a:spcPct val="150000"/>
              </a:lnSpc>
            </a:pPr>
            <a:endParaRPr lang="vi-VN" sz="3600" b="0" i="0" dirty="0">
              <a:solidFill>
                <a:srgbClr val="000000"/>
              </a:solidFill>
              <a:effectLst/>
              <a:latin typeface="Arial (Body)"/>
            </a:endParaRPr>
          </a:p>
          <a:p>
            <a:pPr>
              <a:lnSpc>
                <a:spcPct val="150000"/>
              </a:lnSpc>
            </a:pPr>
            <a:endParaRPr lang="en-US" sz="3600" dirty="0">
              <a:latin typeface="Arial (Body)"/>
            </a:endParaRPr>
          </a:p>
        </p:txBody>
      </p:sp>
      <p:sp>
        <p:nvSpPr>
          <p:cNvPr id="6" name="TextBox 5">
            <a:extLst>
              <a:ext uri="{FF2B5EF4-FFF2-40B4-BE49-F238E27FC236}">
                <a16:creationId xmlns:a16="http://schemas.microsoft.com/office/drawing/2014/main" id="{0DA1B4FA-7F32-0BB8-9C4F-537EDEC02F76}"/>
              </a:ext>
            </a:extLst>
          </p:cNvPr>
          <p:cNvSpPr txBox="1"/>
          <p:nvPr/>
        </p:nvSpPr>
        <p:spPr>
          <a:xfrm>
            <a:off x="7086600" y="1257300"/>
            <a:ext cx="11201400" cy="646331"/>
          </a:xfrm>
          <a:prstGeom prst="rect">
            <a:avLst/>
          </a:prstGeom>
          <a:noFill/>
        </p:spPr>
        <p:txBody>
          <a:bodyPr wrap="square" rtlCol="0">
            <a:spAutoFit/>
          </a:bodyPr>
          <a:lstStyle/>
          <a:p>
            <a:r>
              <a:rPr lang="en-US" sz="3600" b="1" dirty="0">
                <a:latin typeface="Arial (Body)"/>
              </a:rPr>
              <a:t>7.2. </a:t>
            </a:r>
            <a:r>
              <a:rPr lang="en-US" sz="3600" b="1" dirty="0" err="1">
                <a:latin typeface="Arial (Body)"/>
              </a:rPr>
              <a:t>Hướng</a:t>
            </a:r>
            <a:r>
              <a:rPr lang="en-US" sz="3600" b="1" dirty="0">
                <a:latin typeface="Arial (Body)"/>
              </a:rPr>
              <a:t> </a:t>
            </a:r>
            <a:r>
              <a:rPr lang="en-US" sz="3600" b="1" dirty="0" err="1">
                <a:latin typeface="Arial (Body)"/>
              </a:rPr>
              <a:t>phát</a:t>
            </a:r>
            <a:r>
              <a:rPr lang="en-US" sz="3600" b="1" dirty="0">
                <a:latin typeface="Arial (Body)"/>
              </a:rPr>
              <a:t> </a:t>
            </a:r>
            <a:r>
              <a:rPr lang="en-US" sz="3600" b="1" dirty="0" err="1">
                <a:latin typeface="Arial (Body)"/>
              </a:rPr>
              <a:t>triển</a:t>
            </a:r>
            <a:endParaRPr lang="en-US" sz="3600" b="1" dirty="0">
              <a:latin typeface="Arial (Body)"/>
            </a:endParaRPr>
          </a:p>
        </p:txBody>
      </p:sp>
    </p:spTree>
    <p:extLst>
      <p:ext uri="{BB962C8B-B14F-4D97-AF65-F5344CB8AC3E}">
        <p14:creationId xmlns:p14="http://schemas.microsoft.com/office/powerpoint/2010/main" val="6065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 presetClass="entr" presetSubtype="10" fill="hold" grpId="0" nodeType="afterEffect">
                                  <p:stCondLst>
                                    <p:cond delay="0"/>
                                  </p:stCondLst>
                                  <p:iterate type="wd">
                                    <p:tmPct val="10000"/>
                                  </p:iterate>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extLst>
              <a:ext uri="{FF2B5EF4-FFF2-40B4-BE49-F238E27FC236}">
                <a16:creationId xmlns:a16="http://schemas.microsoft.com/office/drawing/2014/main" id="{31524CD4-F1D2-4BF1-918F-E6EF6DFE0A6D}"/>
              </a:ext>
            </a:extLst>
          </p:cNvPr>
          <p:cNvSpPr/>
          <p:nvPr/>
        </p:nvSpPr>
        <p:spPr>
          <a:xfrm>
            <a:off x="-9677400" y="266700"/>
            <a:ext cx="17039574" cy="14158337"/>
          </a:xfrm>
          <a:custGeom>
            <a:avLst/>
            <a:gdLst/>
            <a:ahLst/>
            <a:cxnLst/>
            <a:rect l="l" t="t" r="r" b="b"/>
            <a:pathLst>
              <a:path w="17039574" h="14158337">
                <a:moveTo>
                  <a:pt x="0" y="0"/>
                </a:moveTo>
                <a:lnTo>
                  <a:pt x="17039574" y="0"/>
                </a:lnTo>
                <a:lnTo>
                  <a:pt x="17039574" y="14158337"/>
                </a:lnTo>
                <a:lnTo>
                  <a:pt x="0" y="141583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2">
            <a:extLst>
              <a:ext uri="{FF2B5EF4-FFF2-40B4-BE49-F238E27FC236}">
                <a16:creationId xmlns:a16="http://schemas.microsoft.com/office/drawing/2014/main" id="{27988E08-E2F9-468D-A1C5-9EF570A6E440}"/>
              </a:ext>
            </a:extLst>
          </p:cNvPr>
          <p:cNvSpPr txBox="1"/>
          <p:nvPr/>
        </p:nvSpPr>
        <p:spPr>
          <a:xfrm>
            <a:off x="2209800" y="4575652"/>
            <a:ext cx="3581400" cy="1135696"/>
          </a:xfrm>
          <a:prstGeom prst="rect">
            <a:avLst/>
          </a:prstGeom>
          <a:noFill/>
        </p:spPr>
        <p:txBody>
          <a:bodyPr wrap="square" rtlCol="0">
            <a:spAutoFit/>
          </a:bodyPr>
          <a:lstStyle/>
          <a:p>
            <a:r>
              <a:rPr lang="vi-VN" sz="6780" b="1"/>
              <a:t>8.Q&amp;A</a:t>
            </a:r>
            <a:endParaRPr lang="en-US" sz="6780" b="1"/>
          </a:p>
        </p:txBody>
      </p:sp>
    </p:spTree>
    <p:extLst>
      <p:ext uri="{BB962C8B-B14F-4D97-AF65-F5344CB8AC3E}">
        <p14:creationId xmlns:p14="http://schemas.microsoft.com/office/powerpoint/2010/main" val="2391325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ình ảnh cảm ơn thầy cô đã lắng nghe tuyệt đẹp">
            <a:extLst>
              <a:ext uri="{FF2B5EF4-FFF2-40B4-BE49-F238E27FC236}">
                <a16:creationId xmlns:a16="http://schemas.microsoft.com/office/drawing/2014/main" id="{7729E16B-75A6-4C41-9502-9B98BFEF6A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8288000" cy="10287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534151" y="0"/>
            <a:ext cx="13821151" cy="10287000"/>
          </a:xfrm>
          <a:custGeom>
            <a:avLst/>
            <a:gdLst/>
            <a:ahLst/>
            <a:cxnLst/>
            <a:rect l="l" t="t" r="r" b="b"/>
            <a:pathLst>
              <a:path w="11897699" h="10287000">
                <a:moveTo>
                  <a:pt x="0" y="0"/>
                </a:moveTo>
                <a:lnTo>
                  <a:pt x="11897700" y="0"/>
                </a:lnTo>
                <a:lnTo>
                  <a:pt x="118977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89071" y="4165746"/>
            <a:ext cx="9147512" cy="1038746"/>
          </a:xfrm>
          <a:prstGeom prst="rect">
            <a:avLst/>
          </a:prstGeom>
        </p:spPr>
        <p:txBody>
          <a:bodyPr wrap="square" lIns="0" tIns="0" rIns="0" bIns="0" rtlCol="0" anchor="t">
            <a:spAutoFit/>
          </a:bodyPr>
          <a:lstStyle/>
          <a:p>
            <a:pPr marL="0" lvl="0" indent="0" algn="ctr">
              <a:lnSpc>
                <a:spcPts val="8066"/>
              </a:lnSpc>
              <a:spcBef>
                <a:spcPct val="0"/>
              </a:spcBef>
            </a:pPr>
            <a:r>
              <a:rPr lang="en-US" sz="7400" b="1" spc="-51" dirty="0" err="1">
                <a:solidFill>
                  <a:srgbClr val="000000"/>
                </a:solidFill>
                <a:latin typeface="Arial" panose="020B0604020202020204" pitchFamily="34" charset="0"/>
                <a:cs typeface="Arial" panose="020B0604020202020204" pitchFamily="34" charset="0"/>
              </a:rPr>
              <a:t>1.Giới</a:t>
            </a:r>
            <a:r>
              <a:rPr lang="en-US" sz="7400" b="1" spc="-51" dirty="0">
                <a:solidFill>
                  <a:srgbClr val="000000"/>
                </a:solidFill>
                <a:latin typeface="Arial" panose="020B0604020202020204" pitchFamily="34" charset="0"/>
                <a:cs typeface="Arial" panose="020B0604020202020204" pitchFamily="34" charset="0"/>
              </a:rPr>
              <a:t> </a:t>
            </a:r>
            <a:r>
              <a:rPr lang="en-US" sz="7400" b="1" spc="-51" dirty="0" err="1">
                <a:solidFill>
                  <a:srgbClr val="000000"/>
                </a:solidFill>
                <a:latin typeface="Arial" panose="020B0604020202020204" pitchFamily="34" charset="0"/>
                <a:cs typeface="Arial" panose="020B0604020202020204" pitchFamily="34" charset="0"/>
              </a:rPr>
              <a:t>thiệu</a:t>
            </a:r>
            <a:r>
              <a:rPr lang="en-US" sz="7400" b="1" spc="-51" dirty="0">
                <a:solidFill>
                  <a:srgbClr val="000000"/>
                </a:solidFill>
                <a:latin typeface="Arial" panose="020B0604020202020204" pitchFamily="34" charset="0"/>
                <a:cs typeface="Arial" panose="020B0604020202020204" pitchFamily="34" charset="0"/>
              </a:rPr>
              <a:t> </a:t>
            </a:r>
            <a:r>
              <a:rPr lang="en-US" sz="7400" b="1" spc="-51" dirty="0" err="1">
                <a:solidFill>
                  <a:srgbClr val="000000"/>
                </a:solidFill>
                <a:latin typeface="Arial" panose="020B0604020202020204" pitchFamily="34" charset="0"/>
                <a:cs typeface="Arial" panose="020B0604020202020204" pitchFamily="34" charset="0"/>
              </a:rPr>
              <a:t>về</a:t>
            </a:r>
            <a:r>
              <a:rPr lang="en-US" sz="7400" b="1" spc="-51" dirty="0">
                <a:solidFill>
                  <a:srgbClr val="000000"/>
                </a:solidFill>
                <a:latin typeface="Arial" panose="020B0604020202020204" pitchFamily="34" charset="0"/>
                <a:cs typeface="Arial" panose="020B0604020202020204" pitchFamily="34" charset="0"/>
              </a:rPr>
              <a:t> </a:t>
            </a:r>
            <a:r>
              <a:rPr lang="en-US" sz="7400" b="1" spc="-51" dirty="0" err="1">
                <a:solidFill>
                  <a:srgbClr val="000000"/>
                </a:solidFill>
                <a:latin typeface="Arial" panose="020B0604020202020204" pitchFamily="34" charset="0"/>
                <a:cs typeface="Arial" panose="020B0604020202020204" pitchFamily="34" charset="0"/>
              </a:rPr>
              <a:t>đề</a:t>
            </a:r>
            <a:r>
              <a:rPr lang="en-US" sz="7400" b="1" spc="-51" dirty="0">
                <a:solidFill>
                  <a:srgbClr val="000000"/>
                </a:solidFill>
                <a:latin typeface="Arial" panose="020B0604020202020204" pitchFamily="34" charset="0"/>
                <a:cs typeface="Arial" panose="020B0604020202020204" pitchFamily="34" charset="0"/>
              </a:rPr>
              <a:t> </a:t>
            </a:r>
            <a:r>
              <a:rPr lang="en-US" sz="7400" b="1" spc="-51" dirty="0" err="1">
                <a:solidFill>
                  <a:srgbClr val="000000"/>
                </a:solidFill>
                <a:latin typeface="Arial" panose="020B0604020202020204" pitchFamily="34" charset="0"/>
                <a:cs typeface="Arial" panose="020B0604020202020204" pitchFamily="34" charset="0"/>
              </a:rPr>
              <a:t>tài</a:t>
            </a:r>
            <a:endParaRPr lang="en-US" sz="7400" b="1" spc="-51" dirty="0">
              <a:solidFill>
                <a:srgbClr val="000000"/>
              </a:solidFill>
              <a:latin typeface="Arial" panose="020B0604020202020204" pitchFamily="34" charset="0"/>
              <a:cs typeface="Arial" panose="020B0604020202020204" pitchFamily="34" charset="0"/>
            </a:endParaRPr>
          </a:p>
        </p:txBody>
      </p:sp>
      <p:sp>
        <p:nvSpPr>
          <p:cNvPr id="4" name="Freeform 4"/>
          <p:cNvSpPr/>
          <p:nvPr/>
        </p:nvSpPr>
        <p:spPr>
          <a:xfrm rot="5400000">
            <a:off x="-2640760" y="-5075845"/>
            <a:ext cx="8672074" cy="9579508"/>
          </a:xfrm>
          <a:custGeom>
            <a:avLst/>
            <a:gdLst/>
            <a:ahLst/>
            <a:cxnLst/>
            <a:rect l="l" t="t" r="r" b="b"/>
            <a:pathLst>
              <a:path w="8672074" h="8246354">
                <a:moveTo>
                  <a:pt x="0" y="0"/>
                </a:moveTo>
                <a:lnTo>
                  <a:pt x="8672074" y="0"/>
                </a:lnTo>
                <a:lnTo>
                  <a:pt x="8672074" y="8246354"/>
                </a:lnTo>
                <a:lnTo>
                  <a:pt x="0" y="824635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61716" y="-5335249"/>
            <a:ext cx="8617798" cy="10670497"/>
          </a:xfrm>
          <a:custGeom>
            <a:avLst/>
            <a:gdLst/>
            <a:ahLst/>
            <a:cxnLst/>
            <a:rect l="l" t="t" r="r" b="b"/>
            <a:pathLst>
              <a:path w="8617798" h="10670497">
                <a:moveTo>
                  <a:pt x="0" y="0"/>
                </a:moveTo>
                <a:lnTo>
                  <a:pt x="8617798" y="0"/>
                </a:lnTo>
                <a:lnTo>
                  <a:pt x="8617798" y="10670498"/>
                </a:lnTo>
                <a:lnTo>
                  <a:pt x="0" y="106704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98506" y="127432"/>
            <a:ext cx="4656667" cy="4114800"/>
          </a:xfrm>
          <a:custGeom>
            <a:avLst/>
            <a:gdLst/>
            <a:ahLst/>
            <a:cxnLst/>
            <a:rect l="l" t="t" r="r" b="b"/>
            <a:pathLst>
              <a:path w="4656667" h="4114800">
                <a:moveTo>
                  <a:pt x="0" y="0"/>
                </a:moveTo>
                <a:lnTo>
                  <a:pt x="4656667" y="0"/>
                </a:lnTo>
                <a:lnTo>
                  <a:pt x="465666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963533">
            <a:off x="-4270733" y="3715753"/>
            <a:ext cx="10608508" cy="10568726"/>
          </a:xfrm>
          <a:custGeom>
            <a:avLst/>
            <a:gdLst/>
            <a:ahLst/>
            <a:cxnLst/>
            <a:rect l="l" t="t" r="r" b="b"/>
            <a:pathLst>
              <a:path w="10608508" h="10568726">
                <a:moveTo>
                  <a:pt x="0" y="0"/>
                </a:moveTo>
                <a:lnTo>
                  <a:pt x="10608507" y="0"/>
                </a:lnTo>
                <a:lnTo>
                  <a:pt x="10608507" y="10568726"/>
                </a:lnTo>
                <a:lnTo>
                  <a:pt x="0" y="1056872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6823447" y="1695139"/>
            <a:ext cx="11741719" cy="1039515"/>
          </a:xfrm>
          <a:prstGeom prst="rect">
            <a:avLst/>
          </a:prstGeom>
        </p:spPr>
        <p:txBody>
          <a:bodyPr wrap="square" lIns="0" tIns="0" rIns="0" bIns="0" rtlCol="0" anchor="t">
            <a:spAutoFit/>
          </a:bodyPr>
          <a:lstStyle/>
          <a:p>
            <a:pPr marL="0" lvl="0" indent="0">
              <a:lnSpc>
                <a:spcPts val="7925"/>
              </a:lnSpc>
              <a:spcBef>
                <a:spcPct val="0"/>
              </a:spcBef>
            </a:pPr>
            <a:r>
              <a:rPr lang="vi-VN" sz="7270" b="1" spc="109" dirty="0">
                <a:solidFill>
                  <a:srgbClr val="000000"/>
                </a:solidFill>
              </a:rPr>
              <a:t>1.1.Lí do chọn đề tài </a:t>
            </a:r>
            <a:endParaRPr lang="en-US" sz="7270" b="1" spc="109" dirty="0">
              <a:solidFill>
                <a:srgbClr val="000000"/>
              </a:solidFill>
            </a:endParaRPr>
          </a:p>
        </p:txBody>
      </p:sp>
      <p:sp>
        <p:nvSpPr>
          <p:cNvPr id="7" name="TextBox 6">
            <a:extLst>
              <a:ext uri="{FF2B5EF4-FFF2-40B4-BE49-F238E27FC236}">
                <a16:creationId xmlns:a16="http://schemas.microsoft.com/office/drawing/2014/main" id="{23E361E5-E5F8-4AC4-944D-DC9D1FBECD11}"/>
              </a:ext>
            </a:extLst>
          </p:cNvPr>
          <p:cNvSpPr txBox="1"/>
          <p:nvPr/>
        </p:nvSpPr>
        <p:spPr>
          <a:xfrm>
            <a:off x="7232081" y="3014638"/>
            <a:ext cx="10563951" cy="5833585"/>
          </a:xfrm>
          <a:prstGeom prst="rect">
            <a:avLst/>
          </a:prstGeom>
          <a:noFill/>
        </p:spPr>
        <p:txBody>
          <a:bodyPr wrap="square" rtlCol="0">
            <a:spAutoFit/>
          </a:bodyPr>
          <a:lstStyle/>
          <a:p>
            <a:pPr>
              <a:lnSpc>
                <a:spcPct val="150000"/>
              </a:lnSpc>
            </a:pPr>
            <a:r>
              <a:rPr lang="en-US" sz="2800" dirty="0"/>
              <a:t>- </a:t>
            </a:r>
            <a:r>
              <a:rPr lang="vi-VN" sz="2800" dirty="0"/>
              <a:t>Hiện nay, các áp dụng khoa học kỹ thuật và công nghệ thông tin trở nên đặc biệt hữu ích đối với mọi lĩnh vực trong cuộc sống.</a:t>
            </a:r>
          </a:p>
          <a:p>
            <a:pPr>
              <a:lnSpc>
                <a:spcPct val="150000"/>
              </a:lnSpc>
            </a:pPr>
            <a:r>
              <a:rPr lang="en-US" sz="2800" dirty="0">
                <a:latin typeface="Arial" panose="020B0604020202020204" pitchFamily="34" charset="0"/>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Công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tác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quản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lý</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vi-VN" sz="2800" dirty="0">
                <a:effectLst/>
                <a:latin typeface="Arial" panose="020B0604020202020204" pitchFamily="34" charset="0"/>
                <a:ea typeface="Yu Mincho" panose="02020400000000000000" pitchFamily="18" charset="-128"/>
                <a:cs typeface="Arial" panose="020B0604020202020204" pitchFamily="34" charset="0"/>
              </a:rPr>
              <a:t>khoa học sinh viên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là</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công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việc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phức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tạp</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và</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tốn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nhiều</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công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sức</a:t>
            </a:r>
            <a:r>
              <a:rPr lang="vi-VN" sz="2800" dirty="0">
                <a:effectLst/>
                <a:latin typeface="Arial" panose="020B0604020202020204" pitchFamily="34" charset="0"/>
                <a:ea typeface="Yu Mincho" panose="02020400000000000000" pitchFamily="18" charset="-128"/>
                <a:cs typeface="Arial" panose="020B0604020202020204" pitchFamily="34" charset="0"/>
              </a:rPr>
              <a:t>, v</a:t>
            </a:r>
            <a:r>
              <a:rPr lang="en-US" sz="2800" dirty="0" err="1">
                <a:effectLst/>
                <a:latin typeface="Arial" panose="020B0604020202020204" pitchFamily="34" charset="0"/>
                <a:ea typeface="Yu Mincho" panose="02020400000000000000" pitchFamily="18" charset="-128"/>
                <a:cs typeface="Arial" panose="020B0604020202020204" pitchFamily="34" charset="0"/>
              </a:rPr>
              <a:t>iệc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quản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lý</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trong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hệ</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thống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trường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học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còn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gặp</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không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ít</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khó</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khăn</a:t>
            </a:r>
            <a:r>
              <a:rPr lang="vi-VN" sz="2800" dirty="0">
                <a:effectLst/>
                <a:latin typeface="Arial" panose="020B0604020202020204" pitchFamily="34" charset="0"/>
                <a:ea typeface="Yu Mincho" panose="02020400000000000000" pitchFamily="18" charset="-128"/>
                <a:cs typeface="Arial" panose="020B0604020202020204" pitchFamily="34" charset="0"/>
              </a:rPr>
              <a:t>..</a:t>
            </a:r>
          </a:p>
          <a:p>
            <a:pPr>
              <a:lnSpc>
                <a:spcPct val="150000"/>
              </a:lnSpc>
            </a:pPr>
            <a:r>
              <a:rPr lang="en-US" sz="2800" dirty="0">
                <a:latin typeface="Arial" panose="020B0604020202020204" pitchFamily="34" charset="0"/>
                <a:ea typeface="Yu Mincho" panose="02020400000000000000" pitchFamily="18" charset="-128"/>
                <a:cs typeface="Arial" panose="020B0604020202020204" pitchFamily="34" charset="0"/>
              </a:rPr>
              <a:t>- </a:t>
            </a:r>
            <a:r>
              <a:rPr lang="vi-VN" sz="2800" dirty="0">
                <a:latin typeface="Arial" panose="020B0604020202020204" pitchFamily="34" charset="0"/>
                <a:ea typeface="Yu Mincho" panose="02020400000000000000" pitchFamily="18" charset="-128"/>
                <a:cs typeface="Arial" panose="020B0604020202020204" pitchFamily="34" charset="0"/>
              </a:rPr>
              <a:t>V</a:t>
            </a:r>
            <a:r>
              <a:rPr lang="en-US" sz="2800" dirty="0" err="1">
                <a:effectLst/>
                <a:latin typeface="Arial" panose="020B0604020202020204" pitchFamily="34" charset="0"/>
                <a:ea typeface="Yu Mincho" panose="02020400000000000000" pitchFamily="18" charset="-128"/>
                <a:cs typeface="Arial" panose="020B0604020202020204" pitchFamily="34" charset="0"/>
              </a:rPr>
              <a:t>iệc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xây</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dựng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một</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hệ</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thống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nhằm</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quản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lý</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và</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hỗ</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trợ</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công</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tác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nghiên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cứu</a:t>
            </a:r>
            <a:r>
              <a:rPr lang="en-US" sz="2800" dirty="0">
                <a:effectLst/>
                <a:latin typeface="Arial" panose="020B0604020202020204" pitchFamily="34" charset="0"/>
                <a:ea typeface="Yu Mincho" panose="02020400000000000000" pitchFamily="18" charset="-128"/>
                <a:cs typeface="Arial" panose="020B0604020202020204" pitchFamily="34" charset="0"/>
              </a:rPr>
              <a:t> khoa </a:t>
            </a:r>
            <a:r>
              <a:rPr lang="en-US" sz="2800" dirty="0" err="1">
                <a:effectLst/>
                <a:latin typeface="Arial" panose="020B0604020202020204" pitchFamily="34" charset="0"/>
                <a:ea typeface="Yu Mincho" panose="02020400000000000000" pitchFamily="18" charset="-128"/>
                <a:cs typeface="Arial" panose="020B0604020202020204" pitchFamily="34" charset="0"/>
              </a:rPr>
              <a:t>học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cho</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sinh</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viên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là</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hết</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sức</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cần</a:t>
            </a:r>
            <a:r>
              <a:rPr lang="en-US" sz="2800" dirty="0">
                <a:effectLst/>
                <a:latin typeface="Arial" panose="020B0604020202020204" pitchFamily="34" charset="0"/>
                <a:ea typeface="Yu Mincho" panose="02020400000000000000" pitchFamily="18" charset="-128"/>
                <a:cs typeface="Arial" panose="020B0604020202020204" pitchFamily="34" charset="0"/>
              </a:rPr>
              <a:t> </a:t>
            </a:r>
            <a:r>
              <a:rPr lang="en-US" sz="2800" dirty="0" err="1">
                <a:effectLst/>
                <a:latin typeface="Arial" panose="020B0604020202020204" pitchFamily="34" charset="0"/>
                <a:ea typeface="Yu Mincho" panose="02020400000000000000" pitchFamily="18" charset="-128"/>
                <a:cs typeface="Arial" panose="020B0604020202020204" pitchFamily="34" charset="0"/>
              </a:rPr>
              <a:t>thiết</a:t>
            </a:r>
            <a:r>
              <a:rPr lang="vi-VN" sz="2800" dirty="0">
                <a:effectLst/>
                <a:latin typeface="Arial" panose="020B0604020202020204" pitchFamily="34" charset="0"/>
                <a:ea typeface="Yu Mincho" panose="02020400000000000000" pitchFamily="18" charset="-128"/>
                <a:cs typeface="Arial" panose="020B0604020202020204" pitchFamily="34" charset="0"/>
              </a:rPr>
              <a:t>.</a:t>
            </a:r>
          </a:p>
          <a:p>
            <a:pPr>
              <a:lnSpc>
                <a:spcPct val="150000"/>
              </a:lnSpc>
            </a:pPr>
            <a:r>
              <a:rPr lang="en-US" sz="2800" dirty="0">
                <a:ea typeface="Yu Mincho" panose="02020400000000000000" pitchFamily="18" charset="-128"/>
                <a:cs typeface="Arial" panose="020B0604020202020204" pitchFamily="34" charset="0"/>
              </a:rPr>
              <a:t>- </a:t>
            </a:r>
            <a:r>
              <a:rPr lang="vi-VN" sz="2800" dirty="0">
                <a:ea typeface="Yu Mincho" panose="02020400000000000000" pitchFamily="18" charset="-128"/>
                <a:cs typeface="Arial" panose="020B0604020202020204" pitchFamily="34" charset="0"/>
              </a:rPr>
              <a:t>Nhóm chúng em xin được chọn đề tài: Xây dựng ứng dụng quản lý nghiên cúu khoa học sinh viên</a:t>
            </a:r>
            <a:endParaRPr lang="vi-VN" sz="2800" dirty="0">
              <a:effectLst/>
              <a:ea typeface="Yu Mincho" panose="02020400000000000000" pitchFamily="18" charset="-128"/>
              <a:cs typeface="Arial" panose="020B0604020202020204" pitchFamily="34" charset="0"/>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barn(inVertical)">
                                      <p:cBhvr>
                                        <p:cTn id="13" dur="500"/>
                                        <p:tgtEl>
                                          <p:spTgt spid="7">
                                            <p:txEl>
                                              <p:pRg st="0" end="0"/>
                                            </p:txEl>
                                          </p:spTgt>
                                        </p:tgtEl>
                                      </p:cBhvr>
                                    </p:animEffect>
                                  </p:childTnLst>
                                </p:cTn>
                              </p:par>
                            </p:childTnLst>
                          </p:cTn>
                        </p:par>
                        <p:par>
                          <p:cTn id="14" fill="hold">
                            <p:stCondLst>
                              <p:cond delay="500"/>
                            </p:stCondLst>
                            <p:childTnLst>
                              <p:par>
                                <p:cTn id="15" presetID="16" presetClass="entr" presetSubtype="21" fill="hold" nodeType="after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barn(inVertical)">
                                      <p:cBhvr>
                                        <p:cTn id="17" dur="500"/>
                                        <p:tgtEl>
                                          <p:spTgt spid="7">
                                            <p:txEl>
                                              <p:pRg st="1" end="1"/>
                                            </p:txEl>
                                          </p:spTgt>
                                        </p:tgtEl>
                                      </p:cBhvr>
                                    </p:animEffect>
                                  </p:childTnLst>
                                </p:cTn>
                              </p:par>
                            </p:childTnLst>
                          </p:cTn>
                        </p:par>
                        <p:par>
                          <p:cTn id="18" fill="hold">
                            <p:stCondLst>
                              <p:cond delay="1000"/>
                            </p:stCondLst>
                            <p:childTnLst>
                              <p:par>
                                <p:cTn id="19" presetID="16" presetClass="entr" presetSubtype="21" fill="hold" nodeType="after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barn(inVertical)">
                                      <p:cBhvr>
                                        <p:cTn id="21" dur="500"/>
                                        <p:tgtEl>
                                          <p:spTgt spid="7">
                                            <p:txEl>
                                              <p:pRg st="2" end="2"/>
                                            </p:txEl>
                                          </p:spTgt>
                                        </p:tgtEl>
                                      </p:cBhvr>
                                    </p:animEffect>
                                  </p:childTnLst>
                                </p:cTn>
                              </p:par>
                            </p:childTnLst>
                          </p:cTn>
                        </p:par>
                        <p:par>
                          <p:cTn id="22" fill="hold">
                            <p:stCondLst>
                              <p:cond delay="1500"/>
                            </p:stCondLst>
                            <p:childTnLst>
                              <p:par>
                                <p:cTn id="23" presetID="16" presetClass="entr" presetSubtype="21" fill="hold" nodeType="after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barn(inVertical)">
                                      <p:cBhvr>
                                        <p:cTn id="25"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61716" y="-5335249"/>
            <a:ext cx="8617798" cy="10670497"/>
          </a:xfrm>
          <a:custGeom>
            <a:avLst/>
            <a:gdLst/>
            <a:ahLst/>
            <a:cxnLst/>
            <a:rect l="l" t="t" r="r" b="b"/>
            <a:pathLst>
              <a:path w="8617798" h="10670497">
                <a:moveTo>
                  <a:pt x="0" y="0"/>
                </a:moveTo>
                <a:lnTo>
                  <a:pt x="8617798" y="0"/>
                </a:lnTo>
                <a:lnTo>
                  <a:pt x="8617798" y="10670498"/>
                </a:lnTo>
                <a:lnTo>
                  <a:pt x="0" y="106704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98506" y="127432"/>
            <a:ext cx="4656667" cy="4114800"/>
          </a:xfrm>
          <a:custGeom>
            <a:avLst/>
            <a:gdLst/>
            <a:ahLst/>
            <a:cxnLst/>
            <a:rect l="l" t="t" r="r" b="b"/>
            <a:pathLst>
              <a:path w="4656667" h="4114800">
                <a:moveTo>
                  <a:pt x="0" y="0"/>
                </a:moveTo>
                <a:lnTo>
                  <a:pt x="4656667" y="0"/>
                </a:lnTo>
                <a:lnTo>
                  <a:pt x="465666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963533">
            <a:off x="-4270733" y="3715753"/>
            <a:ext cx="10608508" cy="10568726"/>
          </a:xfrm>
          <a:custGeom>
            <a:avLst/>
            <a:gdLst/>
            <a:ahLst/>
            <a:cxnLst/>
            <a:rect l="l" t="t" r="r" b="b"/>
            <a:pathLst>
              <a:path w="10608508" h="10568726">
                <a:moveTo>
                  <a:pt x="0" y="0"/>
                </a:moveTo>
                <a:lnTo>
                  <a:pt x="10608507" y="0"/>
                </a:lnTo>
                <a:lnTo>
                  <a:pt x="10608507" y="10568726"/>
                </a:lnTo>
                <a:lnTo>
                  <a:pt x="0" y="1056872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7166088" y="567843"/>
            <a:ext cx="10563951" cy="2052613"/>
          </a:xfrm>
          <a:prstGeom prst="rect">
            <a:avLst/>
          </a:prstGeom>
        </p:spPr>
        <p:txBody>
          <a:bodyPr lIns="0" tIns="0" rIns="0" bIns="0" rtlCol="0" anchor="t">
            <a:spAutoFit/>
          </a:bodyPr>
          <a:lstStyle/>
          <a:p>
            <a:pPr marL="0" lvl="0" indent="0" algn="ctr">
              <a:lnSpc>
                <a:spcPts val="7925"/>
              </a:lnSpc>
              <a:spcBef>
                <a:spcPct val="0"/>
              </a:spcBef>
            </a:pPr>
            <a:r>
              <a:rPr lang="vi-VN" sz="7270" spc="109" dirty="0">
                <a:solidFill>
                  <a:srgbClr val="000000"/>
                </a:solidFill>
              </a:rPr>
              <a:t>1.</a:t>
            </a:r>
            <a:r>
              <a:rPr lang="en-US" sz="7270" spc="109" dirty="0">
                <a:solidFill>
                  <a:srgbClr val="000000"/>
                </a:solidFill>
              </a:rPr>
              <a:t>2.</a:t>
            </a:r>
            <a:r>
              <a:rPr lang="vi-VN" sz="7270" spc="109" dirty="0">
                <a:solidFill>
                  <a:srgbClr val="000000"/>
                </a:solidFill>
              </a:rPr>
              <a:t>Phần mềm và công cụ sử dụng</a:t>
            </a:r>
            <a:endParaRPr lang="en-US" sz="7270" spc="109" dirty="0">
              <a:solidFill>
                <a:srgbClr val="000000"/>
              </a:solidFill>
            </a:endParaRPr>
          </a:p>
        </p:txBody>
      </p:sp>
      <p:sp>
        <p:nvSpPr>
          <p:cNvPr id="6" name="TextBox 6"/>
          <p:cNvSpPr txBox="1"/>
          <p:nvPr/>
        </p:nvSpPr>
        <p:spPr>
          <a:xfrm>
            <a:off x="10089875" y="2649136"/>
            <a:ext cx="11125854" cy="530466"/>
          </a:xfrm>
          <a:prstGeom prst="rect">
            <a:avLst/>
          </a:prstGeom>
        </p:spPr>
        <p:txBody>
          <a:bodyPr lIns="0" tIns="0" rIns="0" bIns="0" rtlCol="0" anchor="t">
            <a:spAutoFit/>
          </a:bodyPr>
          <a:lstStyle/>
          <a:p>
            <a:pPr marL="0" lvl="1" indent="0" algn="l">
              <a:lnSpc>
                <a:spcPts val="4354"/>
              </a:lnSpc>
              <a:spcBef>
                <a:spcPct val="0"/>
              </a:spcBef>
            </a:pPr>
            <a:r>
              <a:rPr lang="vi-VN" sz="3500" spc="66" dirty="0">
                <a:solidFill>
                  <a:srgbClr val="000000"/>
                </a:solidFill>
              </a:rPr>
              <a:t>Công nghệ sử dụng</a:t>
            </a:r>
          </a:p>
        </p:txBody>
      </p:sp>
      <p:sp>
        <p:nvSpPr>
          <p:cNvPr id="7" name="Freeform 2">
            <a:extLst>
              <a:ext uri="{FF2B5EF4-FFF2-40B4-BE49-F238E27FC236}">
                <a16:creationId xmlns:a16="http://schemas.microsoft.com/office/drawing/2014/main" id="{B68022C9-3486-405B-B724-B20247837C67}"/>
              </a:ext>
            </a:extLst>
          </p:cNvPr>
          <p:cNvSpPr/>
          <p:nvPr/>
        </p:nvSpPr>
        <p:spPr>
          <a:xfrm>
            <a:off x="6333613" y="3376269"/>
            <a:ext cx="3451126" cy="1964227"/>
          </a:xfrm>
          <a:custGeom>
            <a:avLst/>
            <a:gdLst/>
            <a:ahLst/>
            <a:cxnLst/>
            <a:rect l="l" t="t" r="r" b="b"/>
            <a:pathLst>
              <a:path w="3451126" h="1964227">
                <a:moveTo>
                  <a:pt x="0" y="0"/>
                </a:moveTo>
                <a:lnTo>
                  <a:pt x="3451126" y="0"/>
                </a:lnTo>
                <a:lnTo>
                  <a:pt x="3451126" y="1964227"/>
                </a:lnTo>
                <a:lnTo>
                  <a:pt x="0" y="1964227"/>
                </a:lnTo>
                <a:lnTo>
                  <a:pt x="0" y="0"/>
                </a:lnTo>
                <a:close/>
              </a:path>
            </a:pathLst>
          </a:custGeom>
          <a:blipFill>
            <a:blip r:embed="rId8"/>
            <a:stretch>
              <a:fillRect/>
            </a:stretch>
          </a:blipFill>
        </p:spPr>
      </p:sp>
      <p:sp>
        <p:nvSpPr>
          <p:cNvPr id="9" name="Freeform 8">
            <a:extLst>
              <a:ext uri="{FF2B5EF4-FFF2-40B4-BE49-F238E27FC236}">
                <a16:creationId xmlns:a16="http://schemas.microsoft.com/office/drawing/2014/main" id="{F19BAD39-3F86-438F-AED8-CF23AD04A968}"/>
              </a:ext>
            </a:extLst>
          </p:cNvPr>
          <p:cNvSpPr/>
          <p:nvPr/>
        </p:nvSpPr>
        <p:spPr>
          <a:xfrm>
            <a:off x="14587966" y="3507176"/>
            <a:ext cx="3068415" cy="1702410"/>
          </a:xfrm>
          <a:custGeom>
            <a:avLst/>
            <a:gdLst/>
            <a:ahLst/>
            <a:cxnLst/>
            <a:rect l="l" t="t" r="r" b="b"/>
            <a:pathLst>
              <a:path w="3068415" h="1702410">
                <a:moveTo>
                  <a:pt x="0" y="0"/>
                </a:moveTo>
                <a:lnTo>
                  <a:pt x="3068415" y="0"/>
                </a:lnTo>
                <a:lnTo>
                  <a:pt x="3068415" y="1702410"/>
                </a:lnTo>
                <a:lnTo>
                  <a:pt x="0" y="1702410"/>
                </a:lnTo>
                <a:lnTo>
                  <a:pt x="0" y="0"/>
                </a:lnTo>
                <a:close/>
              </a:path>
            </a:pathLst>
          </a:custGeom>
          <a:blipFill>
            <a:blip r:embed="rId9"/>
            <a:stretch>
              <a:fillRect/>
            </a:stretch>
          </a:blipFill>
        </p:spPr>
      </p:sp>
      <p:sp>
        <p:nvSpPr>
          <p:cNvPr id="10" name="Freeform 4">
            <a:extLst>
              <a:ext uri="{FF2B5EF4-FFF2-40B4-BE49-F238E27FC236}">
                <a16:creationId xmlns:a16="http://schemas.microsoft.com/office/drawing/2014/main" id="{0CFA3979-2A9B-461D-B0D8-515A413688D6}"/>
              </a:ext>
            </a:extLst>
          </p:cNvPr>
          <p:cNvSpPr/>
          <p:nvPr/>
        </p:nvSpPr>
        <p:spPr>
          <a:xfrm>
            <a:off x="4849002" y="7157558"/>
            <a:ext cx="2393965" cy="2167417"/>
          </a:xfrm>
          <a:custGeom>
            <a:avLst/>
            <a:gdLst/>
            <a:ahLst/>
            <a:cxnLst/>
            <a:rect l="l" t="t" r="r" b="b"/>
            <a:pathLst>
              <a:path w="2393965" h="2167417">
                <a:moveTo>
                  <a:pt x="0" y="0"/>
                </a:moveTo>
                <a:lnTo>
                  <a:pt x="2393964" y="0"/>
                </a:lnTo>
                <a:lnTo>
                  <a:pt x="2393964" y="2167417"/>
                </a:lnTo>
                <a:lnTo>
                  <a:pt x="0" y="2167417"/>
                </a:lnTo>
                <a:lnTo>
                  <a:pt x="0" y="0"/>
                </a:lnTo>
                <a:close/>
              </a:path>
            </a:pathLst>
          </a:custGeom>
          <a:blipFill>
            <a:blip r:embed="rId10"/>
            <a:stretch>
              <a:fillRect t="-5226" b="-5226"/>
            </a:stretch>
          </a:blipFill>
        </p:spPr>
      </p:sp>
      <p:sp>
        <p:nvSpPr>
          <p:cNvPr id="11" name="Freeform 5">
            <a:extLst>
              <a:ext uri="{FF2B5EF4-FFF2-40B4-BE49-F238E27FC236}">
                <a16:creationId xmlns:a16="http://schemas.microsoft.com/office/drawing/2014/main" id="{812F5C61-1035-424F-B84D-B09E26E02E60}"/>
              </a:ext>
            </a:extLst>
          </p:cNvPr>
          <p:cNvSpPr/>
          <p:nvPr/>
        </p:nvSpPr>
        <p:spPr>
          <a:xfrm>
            <a:off x="8676693" y="7157558"/>
            <a:ext cx="2167417" cy="2167417"/>
          </a:xfrm>
          <a:custGeom>
            <a:avLst/>
            <a:gdLst/>
            <a:ahLst/>
            <a:cxnLst/>
            <a:rect l="l" t="t" r="r" b="b"/>
            <a:pathLst>
              <a:path w="2167417" h="2167417">
                <a:moveTo>
                  <a:pt x="0" y="0"/>
                </a:moveTo>
                <a:lnTo>
                  <a:pt x="2167416" y="0"/>
                </a:lnTo>
                <a:lnTo>
                  <a:pt x="2167416" y="2167417"/>
                </a:lnTo>
                <a:lnTo>
                  <a:pt x="0" y="2167417"/>
                </a:lnTo>
                <a:lnTo>
                  <a:pt x="0" y="0"/>
                </a:lnTo>
                <a:close/>
              </a:path>
            </a:pathLst>
          </a:custGeom>
          <a:blipFill>
            <a:blip r:embed="rId11"/>
            <a:stretch>
              <a:fillRect/>
            </a:stretch>
          </a:blipFill>
        </p:spPr>
      </p:sp>
      <p:sp>
        <p:nvSpPr>
          <p:cNvPr id="12" name="Freeform 6">
            <a:extLst>
              <a:ext uri="{FF2B5EF4-FFF2-40B4-BE49-F238E27FC236}">
                <a16:creationId xmlns:a16="http://schemas.microsoft.com/office/drawing/2014/main" id="{0C27623D-8672-41F4-8720-1BC909260FB0}"/>
              </a:ext>
            </a:extLst>
          </p:cNvPr>
          <p:cNvSpPr/>
          <p:nvPr/>
        </p:nvSpPr>
        <p:spPr>
          <a:xfrm>
            <a:off x="11506200" y="7160256"/>
            <a:ext cx="3285465" cy="1839860"/>
          </a:xfrm>
          <a:custGeom>
            <a:avLst/>
            <a:gdLst/>
            <a:ahLst/>
            <a:cxnLst/>
            <a:rect l="l" t="t" r="r" b="b"/>
            <a:pathLst>
              <a:path w="3285465" h="1839860">
                <a:moveTo>
                  <a:pt x="0" y="0"/>
                </a:moveTo>
                <a:lnTo>
                  <a:pt x="3285465" y="0"/>
                </a:lnTo>
                <a:lnTo>
                  <a:pt x="3285465" y="1839861"/>
                </a:lnTo>
                <a:lnTo>
                  <a:pt x="0" y="1839861"/>
                </a:lnTo>
                <a:lnTo>
                  <a:pt x="0" y="0"/>
                </a:lnTo>
                <a:close/>
              </a:path>
            </a:pathLst>
          </a:custGeom>
          <a:blipFill>
            <a:blip r:embed="rId12"/>
            <a:stretch>
              <a:fillRect/>
            </a:stretch>
          </a:blipFill>
        </p:spPr>
      </p:sp>
      <p:sp>
        <p:nvSpPr>
          <p:cNvPr id="13" name="Freeform 7">
            <a:extLst>
              <a:ext uri="{FF2B5EF4-FFF2-40B4-BE49-F238E27FC236}">
                <a16:creationId xmlns:a16="http://schemas.microsoft.com/office/drawing/2014/main" id="{EB535955-33FC-42D1-AEE3-0FEDCB4AC5A2}"/>
              </a:ext>
            </a:extLst>
          </p:cNvPr>
          <p:cNvSpPr/>
          <p:nvPr/>
        </p:nvSpPr>
        <p:spPr>
          <a:xfrm>
            <a:off x="14425342" y="7157558"/>
            <a:ext cx="3840887" cy="1995266"/>
          </a:xfrm>
          <a:custGeom>
            <a:avLst/>
            <a:gdLst/>
            <a:ahLst/>
            <a:cxnLst/>
            <a:rect l="l" t="t" r="r" b="b"/>
            <a:pathLst>
              <a:path w="3840887" h="1995266">
                <a:moveTo>
                  <a:pt x="0" y="0"/>
                </a:moveTo>
                <a:lnTo>
                  <a:pt x="3840887" y="0"/>
                </a:lnTo>
                <a:lnTo>
                  <a:pt x="3840887" y="1995266"/>
                </a:lnTo>
                <a:lnTo>
                  <a:pt x="0" y="1995266"/>
                </a:lnTo>
                <a:lnTo>
                  <a:pt x="0" y="0"/>
                </a:lnTo>
                <a:close/>
              </a:path>
            </a:pathLst>
          </a:custGeom>
          <a:blipFill>
            <a:blip r:embed="rId13"/>
            <a:stretch>
              <a:fillRect/>
            </a:stretch>
          </a:blipFill>
        </p:spPr>
      </p:sp>
      <p:pic>
        <p:nvPicPr>
          <p:cNvPr id="14" name="Google Shape;574;g24ec29f9ea5_0_33">
            <a:extLst>
              <a:ext uri="{FF2B5EF4-FFF2-40B4-BE49-F238E27FC236}">
                <a16:creationId xmlns:a16="http://schemas.microsoft.com/office/drawing/2014/main" id="{98E73C8D-6374-F777-DC16-405580BF63C2}"/>
              </a:ext>
            </a:extLst>
          </p:cNvPr>
          <p:cNvPicPr preferRelativeResize="0"/>
          <p:nvPr/>
        </p:nvPicPr>
        <p:blipFill>
          <a:blip r:embed="rId14">
            <a:alphaModFix/>
          </a:blip>
          <a:stretch>
            <a:fillRect/>
          </a:stretch>
        </p:blipFill>
        <p:spPr>
          <a:xfrm>
            <a:off x="11216348" y="3254444"/>
            <a:ext cx="2207869" cy="2207875"/>
          </a:xfrm>
          <a:prstGeom prst="rect">
            <a:avLst/>
          </a:prstGeom>
          <a:noFill/>
          <a:ln>
            <a:noFill/>
          </a:ln>
        </p:spPr>
      </p:pic>
      <p:sp>
        <p:nvSpPr>
          <p:cNvPr id="15" name="TextBox 6">
            <a:extLst>
              <a:ext uri="{FF2B5EF4-FFF2-40B4-BE49-F238E27FC236}">
                <a16:creationId xmlns:a16="http://schemas.microsoft.com/office/drawing/2014/main" id="{1B254409-AB69-4331-216B-4A7EC3DEA7CB}"/>
              </a:ext>
            </a:extLst>
          </p:cNvPr>
          <p:cNvSpPr txBox="1"/>
          <p:nvPr/>
        </p:nvSpPr>
        <p:spPr>
          <a:xfrm>
            <a:off x="10210800" y="5936561"/>
            <a:ext cx="11125854" cy="538224"/>
          </a:xfrm>
          <a:prstGeom prst="rect">
            <a:avLst/>
          </a:prstGeom>
        </p:spPr>
        <p:txBody>
          <a:bodyPr lIns="0" tIns="0" rIns="0" bIns="0" rtlCol="0" anchor="t">
            <a:spAutoFit/>
          </a:bodyPr>
          <a:lstStyle/>
          <a:p>
            <a:pPr marL="0" lvl="1" indent="0" algn="l">
              <a:lnSpc>
                <a:spcPts val="4354"/>
              </a:lnSpc>
              <a:spcBef>
                <a:spcPct val="0"/>
              </a:spcBef>
            </a:pPr>
            <a:r>
              <a:rPr lang="vi-VN" sz="3500" spc="66" dirty="0">
                <a:solidFill>
                  <a:srgbClr val="000000"/>
                </a:solidFill>
                <a:latin typeface="Arial (Body)"/>
              </a:rPr>
              <a:t>Công </a:t>
            </a:r>
            <a:r>
              <a:rPr lang="en-US" sz="3500" spc="66" dirty="0" err="1">
                <a:solidFill>
                  <a:srgbClr val="000000"/>
                </a:solidFill>
                <a:latin typeface="Arial (Body)"/>
              </a:rPr>
              <a:t>cụ</a:t>
            </a:r>
            <a:r>
              <a:rPr lang="vi-VN" sz="3500" spc="66" dirty="0">
                <a:solidFill>
                  <a:srgbClr val="000000"/>
                </a:solidFill>
                <a:latin typeface="Arial (Body)"/>
              </a:rPr>
              <a:t> sử dụng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500"/>
                                        <p:tgtEl>
                                          <p:spTgt spid="6"/>
                                        </p:tgtEl>
                                      </p:cBhvr>
                                    </p:animEffect>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anim calcmode="lin" valueType="num">
                                      <p:cBhvr>
                                        <p:cTn id="19" dur="500" fill="hold"/>
                                        <p:tgtEl>
                                          <p:spTgt spid="7"/>
                                        </p:tgtEl>
                                        <p:attrNameLst>
                                          <p:attrName>ppt_x</p:attrName>
                                        </p:attrNameLst>
                                      </p:cBhvr>
                                      <p:tavLst>
                                        <p:tav tm="0">
                                          <p:val>
                                            <p:strVal val="#ppt_x"/>
                                          </p:val>
                                        </p:tav>
                                        <p:tav tm="100000">
                                          <p:val>
                                            <p:strVal val="#ppt_x"/>
                                          </p:val>
                                        </p:tav>
                                      </p:tavLst>
                                    </p:anim>
                                    <p:anim calcmode="lin" valueType="num">
                                      <p:cBhvr>
                                        <p:cTn id="20" dur="5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42" presetClass="entr" presetSubtype="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anim calcmode="lin" valueType="num">
                                      <p:cBhvr>
                                        <p:cTn id="31" dur="500" fill="hold"/>
                                        <p:tgtEl>
                                          <p:spTgt spid="9"/>
                                        </p:tgtEl>
                                        <p:attrNameLst>
                                          <p:attrName>ppt_x</p:attrName>
                                        </p:attrNameLst>
                                      </p:cBhvr>
                                      <p:tavLst>
                                        <p:tav tm="0">
                                          <p:val>
                                            <p:strVal val="#ppt_x"/>
                                          </p:val>
                                        </p:tav>
                                        <p:tav tm="100000">
                                          <p:val>
                                            <p:strVal val="#ppt_x"/>
                                          </p:val>
                                        </p:tav>
                                      </p:tavLst>
                                    </p:anim>
                                    <p:anim calcmode="lin" valueType="num">
                                      <p:cBhvr>
                                        <p:cTn id="32"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circle(in)">
                                      <p:cBhvr>
                                        <p:cTn id="37" dur="500"/>
                                        <p:tgtEl>
                                          <p:spTgt spid="15"/>
                                        </p:tgtEl>
                                      </p:cBhvr>
                                    </p:animEffect>
                                  </p:childTnLst>
                                </p:cTn>
                              </p:par>
                            </p:childTnLst>
                          </p:cTn>
                        </p:par>
                        <p:par>
                          <p:cTn id="38" fill="hold">
                            <p:stCondLst>
                              <p:cond delay="500"/>
                            </p:stCondLst>
                            <p:childTnLst>
                              <p:par>
                                <p:cTn id="39" presetID="42" presetClass="entr" presetSubtype="0"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anim calcmode="lin" valueType="num">
                                      <p:cBhvr>
                                        <p:cTn id="42" dur="500" fill="hold"/>
                                        <p:tgtEl>
                                          <p:spTgt spid="10"/>
                                        </p:tgtEl>
                                        <p:attrNameLst>
                                          <p:attrName>ppt_x</p:attrName>
                                        </p:attrNameLst>
                                      </p:cBhvr>
                                      <p:tavLst>
                                        <p:tav tm="0">
                                          <p:val>
                                            <p:strVal val="#ppt_x"/>
                                          </p:val>
                                        </p:tav>
                                        <p:tav tm="100000">
                                          <p:val>
                                            <p:strVal val="#ppt_x"/>
                                          </p:val>
                                        </p:tav>
                                      </p:tavLst>
                                    </p:anim>
                                    <p:anim calcmode="lin" valueType="num">
                                      <p:cBhvr>
                                        <p:cTn id="43" dur="500" fill="hold"/>
                                        <p:tgtEl>
                                          <p:spTgt spid="10"/>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42" presetClass="entr" presetSubtype="0" fill="hold" nodeType="after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anim calcmode="lin" valueType="num">
                                      <p:cBhvr>
                                        <p:cTn id="48" dur="500" fill="hold"/>
                                        <p:tgtEl>
                                          <p:spTgt spid="11"/>
                                        </p:tgtEl>
                                        <p:attrNameLst>
                                          <p:attrName>ppt_x</p:attrName>
                                        </p:attrNameLst>
                                      </p:cBhvr>
                                      <p:tavLst>
                                        <p:tav tm="0">
                                          <p:val>
                                            <p:strVal val="#ppt_x"/>
                                          </p:val>
                                        </p:tav>
                                        <p:tav tm="100000">
                                          <p:val>
                                            <p:strVal val="#ppt_x"/>
                                          </p:val>
                                        </p:tav>
                                      </p:tavLst>
                                    </p:anim>
                                    <p:anim calcmode="lin" valueType="num">
                                      <p:cBhvr>
                                        <p:cTn id="49" dur="500" fill="hold"/>
                                        <p:tgtEl>
                                          <p:spTgt spid="11"/>
                                        </p:tgtEl>
                                        <p:attrNameLst>
                                          <p:attrName>ppt_y</p:attrName>
                                        </p:attrNameLst>
                                      </p:cBhvr>
                                      <p:tavLst>
                                        <p:tav tm="0">
                                          <p:val>
                                            <p:strVal val="#ppt_y+.1"/>
                                          </p:val>
                                        </p:tav>
                                        <p:tav tm="100000">
                                          <p:val>
                                            <p:strVal val="#ppt_y"/>
                                          </p:val>
                                        </p:tav>
                                      </p:tavLst>
                                    </p:anim>
                                  </p:childTnLst>
                                </p:cTn>
                              </p:par>
                            </p:childTnLst>
                          </p:cTn>
                        </p:par>
                        <p:par>
                          <p:cTn id="50" fill="hold">
                            <p:stCondLst>
                              <p:cond delay="1500"/>
                            </p:stCondLst>
                            <p:childTnLst>
                              <p:par>
                                <p:cTn id="51" presetID="42" presetClass="entr" presetSubtype="0" fill="hold"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500"/>
                                        <p:tgtEl>
                                          <p:spTgt spid="12"/>
                                        </p:tgtEl>
                                      </p:cBhvr>
                                    </p:animEffect>
                                    <p:anim calcmode="lin" valueType="num">
                                      <p:cBhvr>
                                        <p:cTn id="54" dur="500" fill="hold"/>
                                        <p:tgtEl>
                                          <p:spTgt spid="12"/>
                                        </p:tgtEl>
                                        <p:attrNameLst>
                                          <p:attrName>ppt_x</p:attrName>
                                        </p:attrNameLst>
                                      </p:cBhvr>
                                      <p:tavLst>
                                        <p:tav tm="0">
                                          <p:val>
                                            <p:strVal val="#ppt_x"/>
                                          </p:val>
                                        </p:tav>
                                        <p:tav tm="100000">
                                          <p:val>
                                            <p:strVal val="#ppt_x"/>
                                          </p:val>
                                        </p:tav>
                                      </p:tavLst>
                                    </p:anim>
                                    <p:anim calcmode="lin" valueType="num">
                                      <p:cBhvr>
                                        <p:cTn id="55" dur="500" fill="hold"/>
                                        <p:tgtEl>
                                          <p:spTgt spid="12"/>
                                        </p:tgtEl>
                                        <p:attrNameLst>
                                          <p:attrName>ppt_y</p:attrName>
                                        </p:attrNameLst>
                                      </p:cBhvr>
                                      <p:tavLst>
                                        <p:tav tm="0">
                                          <p:val>
                                            <p:strVal val="#ppt_y+.1"/>
                                          </p:val>
                                        </p:tav>
                                        <p:tav tm="100000">
                                          <p:val>
                                            <p:strVal val="#ppt_y"/>
                                          </p:val>
                                        </p:tav>
                                      </p:tavLst>
                                    </p:anim>
                                  </p:childTnLst>
                                </p:cTn>
                              </p:par>
                            </p:childTnLst>
                          </p:cTn>
                        </p:par>
                        <p:par>
                          <p:cTn id="56" fill="hold">
                            <p:stCondLst>
                              <p:cond delay="2000"/>
                            </p:stCondLst>
                            <p:childTnLst>
                              <p:par>
                                <p:cTn id="57" presetID="42" presetClass="entr" presetSubtype="0" fill="hold"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anim calcmode="lin" valueType="num">
                                      <p:cBhvr>
                                        <p:cTn id="60" dur="500" fill="hold"/>
                                        <p:tgtEl>
                                          <p:spTgt spid="13"/>
                                        </p:tgtEl>
                                        <p:attrNameLst>
                                          <p:attrName>ppt_x</p:attrName>
                                        </p:attrNameLst>
                                      </p:cBhvr>
                                      <p:tavLst>
                                        <p:tav tm="0">
                                          <p:val>
                                            <p:strVal val="#ppt_x"/>
                                          </p:val>
                                        </p:tav>
                                        <p:tav tm="100000">
                                          <p:val>
                                            <p:strVal val="#ppt_x"/>
                                          </p:val>
                                        </p:tav>
                                      </p:tavLst>
                                    </p:anim>
                                    <p:anim calcmode="lin" valueType="num">
                                      <p:cBhvr>
                                        <p:cTn id="61"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577872" y="604219"/>
            <a:ext cx="16948128" cy="788677"/>
          </a:xfrm>
          <a:prstGeom prst="rect">
            <a:avLst/>
          </a:prstGeom>
        </p:spPr>
        <p:txBody>
          <a:bodyPr wrap="square" lIns="0" tIns="0" rIns="0" bIns="0" rtlCol="0" anchor="t">
            <a:spAutoFit/>
          </a:bodyPr>
          <a:lstStyle/>
          <a:p>
            <a:pPr algn="ctr">
              <a:lnSpc>
                <a:spcPts val="5995"/>
              </a:lnSpc>
            </a:pPr>
            <a:r>
              <a:rPr lang="vi-VN" sz="5500" spc="82">
                <a:solidFill>
                  <a:srgbClr val="000000"/>
                </a:solidFill>
              </a:rPr>
              <a:t>2.Mục tiêu đề tài</a:t>
            </a:r>
            <a:endParaRPr lang="en-US" sz="5500" spc="82">
              <a:solidFill>
                <a:srgbClr val="000000"/>
              </a:solidFill>
            </a:endParaRPr>
          </a:p>
        </p:txBody>
      </p:sp>
      <p:sp>
        <p:nvSpPr>
          <p:cNvPr id="13" name="TextBox 13"/>
          <p:cNvSpPr txBox="1"/>
          <p:nvPr/>
        </p:nvSpPr>
        <p:spPr>
          <a:xfrm>
            <a:off x="577872" y="5325700"/>
            <a:ext cx="12299907" cy="2716449"/>
          </a:xfrm>
          <a:prstGeom prst="rect">
            <a:avLst/>
          </a:prstGeom>
        </p:spPr>
        <p:txBody>
          <a:bodyPr lIns="0" tIns="0" rIns="0" bIns="0" rtlCol="0" anchor="t">
            <a:spAutoFit/>
          </a:bodyPr>
          <a:lstStyle/>
          <a:p>
            <a:pPr>
              <a:lnSpc>
                <a:spcPts val="5420"/>
              </a:lnSpc>
            </a:pPr>
            <a:endParaRPr lang="en-US" sz="3899" spc="74">
              <a:solidFill>
                <a:srgbClr val="000000"/>
              </a:solidFill>
            </a:endParaRPr>
          </a:p>
          <a:p>
            <a:pPr>
              <a:lnSpc>
                <a:spcPts val="5420"/>
              </a:lnSpc>
            </a:pPr>
            <a:endParaRPr lang="en-US" sz="3899" spc="74">
              <a:solidFill>
                <a:srgbClr val="000000"/>
              </a:solidFill>
            </a:endParaRPr>
          </a:p>
          <a:p>
            <a:pPr>
              <a:lnSpc>
                <a:spcPts val="5420"/>
              </a:lnSpc>
            </a:pPr>
            <a:endParaRPr lang="en-US" sz="3899" spc="74">
              <a:solidFill>
                <a:srgbClr val="000000"/>
              </a:solidFill>
            </a:endParaRPr>
          </a:p>
          <a:p>
            <a:pPr marL="0" lvl="1" indent="0" algn="l">
              <a:lnSpc>
                <a:spcPts val="5420"/>
              </a:lnSpc>
              <a:spcBef>
                <a:spcPct val="0"/>
              </a:spcBef>
            </a:pPr>
            <a:endParaRPr lang="en-US" sz="3899" spc="74">
              <a:solidFill>
                <a:srgbClr val="000000"/>
              </a:solidFill>
            </a:endParaRPr>
          </a:p>
        </p:txBody>
      </p:sp>
      <p:sp>
        <p:nvSpPr>
          <p:cNvPr id="19" name="TextBox 18">
            <a:extLst>
              <a:ext uri="{FF2B5EF4-FFF2-40B4-BE49-F238E27FC236}">
                <a16:creationId xmlns:a16="http://schemas.microsoft.com/office/drawing/2014/main" id="{DF0D17BA-1C39-458D-BBB5-D9D7357B8EF5}"/>
              </a:ext>
            </a:extLst>
          </p:cNvPr>
          <p:cNvSpPr txBox="1"/>
          <p:nvPr/>
        </p:nvSpPr>
        <p:spPr>
          <a:xfrm>
            <a:off x="1203336" y="1453949"/>
            <a:ext cx="15697200" cy="5570756"/>
          </a:xfrm>
          <a:prstGeom prst="rect">
            <a:avLst/>
          </a:prstGeom>
          <a:noFill/>
        </p:spPr>
        <p:txBody>
          <a:bodyPr wrap="square" rtlCol="0">
            <a:spAutoFit/>
          </a:bodyPr>
          <a:lstStyle/>
          <a:p>
            <a:pPr marL="342900" marR="210820" lvl="0" indent="-342900" algn="just">
              <a:lnSpc>
                <a:spcPct val="150000"/>
              </a:lnSpc>
              <a:spcBef>
                <a:spcPts val="600"/>
              </a:spcBef>
              <a:buClr>
                <a:srgbClr val="050505"/>
              </a:buClr>
              <a:buFont typeface="Times New Roman" panose="02020603050405020304" pitchFamily="18" charset="0"/>
              <a:buChar char="-"/>
            </a:pPr>
            <a:r>
              <a:rPr lang="vi-VN" sz="2400" dirty="0">
                <a:solidFill>
                  <a:srgbClr val="050505"/>
                </a:solidFill>
                <a:ea typeface="Calibri" panose="020F0502020204030204" pitchFamily="34" charset="0"/>
                <a:cs typeface="Calibri" panose="020F0502020204030204" pitchFamily="34" charset="0"/>
              </a:rPr>
              <a:t>Đề tài giúp chúng em </a:t>
            </a:r>
            <a:r>
              <a:rPr lang="en-US" sz="2400" dirty="0" err="1">
                <a:solidFill>
                  <a:srgbClr val="050505"/>
                </a:solidFill>
                <a:latin typeface="Arial (Body)"/>
                <a:ea typeface="Calibri" panose="020F0502020204030204" pitchFamily="34" charset="0"/>
                <a:cs typeface="Calibri" panose="020F0502020204030204" pitchFamily="34" charset="0"/>
              </a:rPr>
              <a:t>ôn</a:t>
            </a:r>
            <a:r>
              <a:rPr lang="vi-VN" sz="2400" dirty="0">
                <a:solidFill>
                  <a:srgbClr val="050505"/>
                </a:solidFill>
                <a:latin typeface="Arial (Body)"/>
                <a:ea typeface="Calibri" panose="020F0502020204030204" pitchFamily="34" charset="0"/>
                <a:cs typeface="Calibri" panose="020F0502020204030204" pitchFamily="34" charset="0"/>
              </a:rPr>
              <a:t> lại các </a:t>
            </a:r>
            <a:r>
              <a:rPr lang="en-US" sz="2400" dirty="0" err="1">
                <a:solidFill>
                  <a:srgbClr val="050505"/>
                </a:solidFill>
                <a:latin typeface="Arial (Body)"/>
                <a:ea typeface="Calibri" panose="020F0502020204030204" pitchFamily="34" charset="0"/>
                <a:cs typeface="Calibri" panose="020F0502020204030204" pitchFamily="34" charset="0"/>
              </a:rPr>
              <a:t>kiến</a:t>
            </a:r>
            <a:r>
              <a:rPr lang="en-US" sz="2400" dirty="0">
                <a:solidFill>
                  <a:srgbClr val="050505"/>
                </a:solidFill>
                <a:latin typeface="Arial (Body)"/>
                <a:ea typeface="Calibri" panose="020F0502020204030204" pitchFamily="34" charset="0"/>
                <a:cs typeface="Calibri" panose="020F0502020204030204" pitchFamily="34" charset="0"/>
              </a:rPr>
              <a:t> </a:t>
            </a:r>
            <a:r>
              <a:rPr lang="en-US" sz="2400" dirty="0" err="1">
                <a:solidFill>
                  <a:srgbClr val="050505"/>
                </a:solidFill>
                <a:latin typeface="Arial (Body)"/>
                <a:ea typeface="Calibri" panose="020F0502020204030204" pitchFamily="34" charset="0"/>
                <a:cs typeface="Calibri" panose="020F0502020204030204" pitchFamily="34" charset="0"/>
              </a:rPr>
              <a:t>thức</a:t>
            </a:r>
            <a:r>
              <a:rPr lang="en-US" sz="2400" dirty="0">
                <a:solidFill>
                  <a:srgbClr val="050505"/>
                </a:solidFill>
                <a:latin typeface="Arial (Body)"/>
                <a:ea typeface="Calibri" panose="020F0502020204030204" pitchFamily="34" charset="0"/>
                <a:cs typeface="Calibri" panose="020F0502020204030204" pitchFamily="34" charset="0"/>
              </a:rPr>
              <a:t> </a:t>
            </a:r>
            <a:r>
              <a:rPr lang="en-US" sz="2400" dirty="0" err="1">
                <a:solidFill>
                  <a:srgbClr val="050505"/>
                </a:solidFill>
                <a:latin typeface="Arial (Body)"/>
                <a:ea typeface="Calibri" panose="020F0502020204030204" pitchFamily="34" charset="0"/>
                <a:cs typeface="Calibri" panose="020F0502020204030204" pitchFamily="34" charset="0"/>
              </a:rPr>
              <a:t>về</a:t>
            </a:r>
            <a:r>
              <a:rPr lang="en-US" sz="2400" dirty="0">
                <a:solidFill>
                  <a:srgbClr val="050505"/>
                </a:solidFill>
                <a:latin typeface="Arial (Body)"/>
                <a:ea typeface="Calibri" panose="020F0502020204030204" pitchFamily="34" charset="0"/>
                <a:cs typeface="Calibri" panose="020F0502020204030204" pitchFamily="34" charset="0"/>
              </a:rPr>
              <a:t> </a:t>
            </a:r>
            <a:r>
              <a:rPr lang="vi-VN" sz="2400" dirty="0">
                <a:solidFill>
                  <a:srgbClr val="050505"/>
                </a:solidFill>
                <a:ea typeface="Calibri" panose="020F0502020204030204" pitchFamily="34" charset="0"/>
                <a:cs typeface="Calibri" panose="020F0502020204030204" pitchFamily="34" charset="0"/>
              </a:rPr>
              <a:t>HTML, CSS, JavaScript, C#</a:t>
            </a:r>
          </a:p>
          <a:p>
            <a:pPr marL="342900" marR="210820" lvl="0" indent="-342900" algn="just">
              <a:lnSpc>
                <a:spcPct val="150000"/>
              </a:lnSpc>
              <a:spcBef>
                <a:spcPts val="600"/>
              </a:spcBef>
              <a:buClr>
                <a:srgbClr val="050505"/>
              </a:buClr>
              <a:buFont typeface="Times New Roman" panose="02020603050405020304" pitchFamily="18" charset="0"/>
              <a:buChar char="-"/>
            </a:pPr>
            <a:r>
              <a:rPr lang="vi-VN" sz="2400" dirty="0">
                <a:solidFill>
                  <a:srgbClr val="050505"/>
                </a:solidFill>
                <a:ea typeface="Calibri" panose="020F0502020204030204" pitchFamily="34" charset="0"/>
                <a:cs typeface="Calibri" panose="020F0502020204030204" pitchFamily="34" charset="0"/>
              </a:rPr>
              <a:t>Đề tài giúp sinh viên vận dụng các kiến thức về ReactJs và ASP.NET để xây dựng ứng dụng web quản lý NCKH sinh viên.</a:t>
            </a:r>
          </a:p>
          <a:p>
            <a:pPr marL="342900" marR="210820" lvl="0" indent="-342900" algn="just">
              <a:lnSpc>
                <a:spcPct val="150000"/>
              </a:lnSpc>
              <a:spcBef>
                <a:spcPts val="600"/>
              </a:spcBef>
              <a:buClr>
                <a:srgbClr val="050505"/>
              </a:buClr>
              <a:buFont typeface="Times New Roman" panose="02020603050405020304" pitchFamily="18" charset="0"/>
              <a:buChar char="-"/>
            </a:pPr>
            <a:r>
              <a:rPr lang="vi-VN" sz="2400" dirty="0">
                <a:solidFill>
                  <a:srgbClr val="050505"/>
                </a:solidFill>
                <a:ea typeface="Calibri" panose="020F0502020204030204" pitchFamily="34" charset="0"/>
                <a:cs typeface="Calibri" panose="020F0502020204030204" pitchFamily="34" charset="0"/>
              </a:rPr>
              <a:t>Nâng cao kĩ năng cá nhân: Kĩ năng đọc tài liệu tiếng Anh, ebook, học tiếng Anh và phát triễn kĩ năng làm việc nhóm.</a:t>
            </a:r>
          </a:p>
          <a:p>
            <a:pPr marL="342900" marR="210820" lvl="0" indent="-342900" algn="just">
              <a:lnSpc>
                <a:spcPct val="150000"/>
              </a:lnSpc>
              <a:spcBef>
                <a:spcPts val="600"/>
              </a:spcBef>
              <a:buClr>
                <a:srgbClr val="050505"/>
              </a:buClr>
              <a:buFont typeface="Times New Roman" panose="02020603050405020304" pitchFamily="18" charset="0"/>
              <a:buChar char="-"/>
            </a:pPr>
            <a:r>
              <a:rPr lang="vi-VN" sz="2400" dirty="0">
                <a:solidFill>
                  <a:srgbClr val="050505"/>
                </a:solidFill>
                <a:ea typeface="Calibri" panose="020F0502020204030204" pitchFamily="34" charset="0"/>
                <a:cs typeface="Calibri" panose="020F0502020204030204" pitchFamily="34" charset="0"/>
              </a:rPr>
              <a:t>Cũng như củng cố lại các kiến thức đã học từ môn Phát triển ứng dụng Web nâng cao, chúng em sử dụng các công nghệ đã học để xây dựng ứng dụng quản lý nghiên cứu khoa học sinh viên</a:t>
            </a:r>
          </a:p>
          <a:p>
            <a:pPr marL="342900" marR="210820" lvl="0" indent="-342900" algn="just">
              <a:lnSpc>
                <a:spcPct val="150000"/>
              </a:lnSpc>
              <a:spcBef>
                <a:spcPts val="600"/>
              </a:spcBef>
              <a:buClr>
                <a:srgbClr val="050505"/>
              </a:buClr>
              <a:buFont typeface="Times New Roman" panose="02020603050405020304" pitchFamily="18" charset="0"/>
              <a:buChar char="-"/>
            </a:pPr>
            <a:r>
              <a:rPr lang="en-US" sz="2400" dirty="0" err="1">
                <a:solidFill>
                  <a:srgbClr val="050505"/>
                </a:solidFill>
                <a:latin typeface="Arial (Body)"/>
                <a:ea typeface="Calibri" panose="020F0502020204030204" pitchFamily="34" charset="0"/>
                <a:cs typeface="Calibri" panose="020F0502020204030204" pitchFamily="34" charset="0"/>
              </a:rPr>
              <a:t>Xây</a:t>
            </a:r>
            <a:r>
              <a:rPr lang="en-US" sz="2400" dirty="0">
                <a:solidFill>
                  <a:srgbClr val="050505"/>
                </a:solidFill>
                <a:latin typeface="Arial (Body)"/>
                <a:ea typeface="Calibri" panose="020F0502020204030204" pitchFamily="34" charset="0"/>
                <a:cs typeface="Calibri" panose="020F0502020204030204" pitchFamily="34" charset="0"/>
              </a:rPr>
              <a:t> </a:t>
            </a:r>
            <a:r>
              <a:rPr lang="en-US" sz="2400" dirty="0" err="1">
                <a:solidFill>
                  <a:srgbClr val="050505"/>
                </a:solidFill>
                <a:latin typeface="Arial (Body)"/>
                <a:ea typeface="Calibri" panose="020F0502020204030204" pitchFamily="34" charset="0"/>
                <a:cs typeface="Calibri" panose="020F0502020204030204" pitchFamily="34" charset="0"/>
              </a:rPr>
              <a:t>dựng</a:t>
            </a:r>
            <a:r>
              <a:rPr lang="en-US" sz="2400" dirty="0">
                <a:solidFill>
                  <a:srgbClr val="050505"/>
                </a:solidFill>
                <a:latin typeface="Arial (Body)"/>
                <a:ea typeface="Calibri" panose="020F0502020204030204" pitchFamily="34" charset="0"/>
                <a:cs typeface="Calibri" panose="020F0502020204030204" pitchFamily="34" charset="0"/>
              </a:rPr>
              <a:t> ứ</a:t>
            </a:r>
            <a:r>
              <a:rPr lang="vi-VN" sz="2400" dirty="0">
                <a:solidFill>
                  <a:srgbClr val="050505"/>
                </a:solidFill>
                <a:latin typeface="Arial (Body)"/>
                <a:ea typeface="Calibri" panose="020F0502020204030204" pitchFamily="34" charset="0"/>
                <a:cs typeface="Calibri" panose="020F0502020204030204" pitchFamily="34" charset="0"/>
              </a:rPr>
              <a:t>ng dụng có thể quản </a:t>
            </a:r>
            <a:r>
              <a:rPr lang="vi-VN" sz="2400" dirty="0">
                <a:solidFill>
                  <a:srgbClr val="050505"/>
                </a:solidFill>
                <a:ea typeface="Calibri" panose="020F0502020204030204" pitchFamily="34" charset="0"/>
                <a:cs typeface="Calibri" panose="020F0502020204030204" pitchFamily="34" charset="0"/>
              </a:rPr>
              <a:t>lý các đề tài nghiên cứu khoa học của sinh viên bao gồm các chức năng như: tìm kiếm đề tài, đăng ký đề tài, …</a:t>
            </a:r>
          </a:p>
          <a:p>
            <a:endParaRPr lang="en-US" sz="1200" dirty="0"/>
          </a:p>
        </p:txBody>
      </p:sp>
      <p:sp>
        <p:nvSpPr>
          <p:cNvPr id="20" name="Freeform 4">
            <a:extLst>
              <a:ext uri="{FF2B5EF4-FFF2-40B4-BE49-F238E27FC236}">
                <a16:creationId xmlns:a16="http://schemas.microsoft.com/office/drawing/2014/main" id="{7C5E503E-1585-43B0-9328-6F1CBABFC204}"/>
              </a:ext>
            </a:extLst>
          </p:cNvPr>
          <p:cNvSpPr/>
          <p:nvPr/>
        </p:nvSpPr>
        <p:spPr>
          <a:xfrm rot="-963533">
            <a:off x="6137757" y="5364533"/>
            <a:ext cx="10608508" cy="10568726"/>
          </a:xfrm>
          <a:custGeom>
            <a:avLst/>
            <a:gdLst/>
            <a:ahLst/>
            <a:cxnLst/>
            <a:rect l="l" t="t" r="r" b="b"/>
            <a:pathLst>
              <a:path w="10608508" h="10568726">
                <a:moveTo>
                  <a:pt x="0" y="0"/>
                </a:moveTo>
                <a:lnTo>
                  <a:pt x="10608507" y="0"/>
                </a:lnTo>
                <a:lnTo>
                  <a:pt x="10608507" y="10568726"/>
                </a:lnTo>
                <a:lnTo>
                  <a:pt x="0" y="105687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1" name="Freeform 4">
            <a:extLst>
              <a:ext uri="{FF2B5EF4-FFF2-40B4-BE49-F238E27FC236}">
                <a16:creationId xmlns:a16="http://schemas.microsoft.com/office/drawing/2014/main" id="{F2682223-06CF-483D-8740-3B9D9BAC0816}"/>
              </a:ext>
            </a:extLst>
          </p:cNvPr>
          <p:cNvSpPr/>
          <p:nvPr/>
        </p:nvSpPr>
        <p:spPr>
          <a:xfrm>
            <a:off x="-121339" y="-1934515"/>
            <a:ext cx="5566999" cy="4711261"/>
          </a:xfrm>
          <a:custGeom>
            <a:avLst/>
            <a:gdLst/>
            <a:ahLst/>
            <a:cxnLst/>
            <a:rect l="l" t="t" r="r" b="b"/>
            <a:pathLst>
              <a:path w="5566999" h="4711261">
                <a:moveTo>
                  <a:pt x="0" y="0"/>
                </a:moveTo>
                <a:lnTo>
                  <a:pt x="5566999" y="0"/>
                </a:lnTo>
                <a:lnTo>
                  <a:pt x="5566999" y="4711262"/>
                </a:lnTo>
                <a:lnTo>
                  <a:pt x="0" y="47112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9">
                                            <p:txEl>
                                              <p:pRg st="0" end="0"/>
                                            </p:txEl>
                                          </p:spTgt>
                                        </p:tgtEl>
                                        <p:attrNameLst>
                                          <p:attrName>style.visibility</p:attrName>
                                        </p:attrNameLst>
                                      </p:cBhvr>
                                      <p:to>
                                        <p:strVal val="visible"/>
                                      </p:to>
                                    </p:set>
                                    <p:animEffect transition="in" filter="barn(inVertical)">
                                      <p:cBhvr>
                                        <p:cTn id="14" dur="500"/>
                                        <p:tgtEl>
                                          <p:spTgt spid="19">
                                            <p:txEl>
                                              <p:pRg st="0" end="0"/>
                                            </p:txEl>
                                          </p:spTgt>
                                        </p:tgtEl>
                                      </p:cBhvr>
                                    </p:animEffect>
                                  </p:childTnLst>
                                </p:cTn>
                              </p:par>
                            </p:childTnLst>
                          </p:cTn>
                        </p:par>
                        <p:par>
                          <p:cTn id="15" fill="hold">
                            <p:stCondLst>
                              <p:cond delay="500"/>
                            </p:stCondLst>
                            <p:childTnLst>
                              <p:par>
                                <p:cTn id="16" presetID="16" presetClass="entr" presetSubtype="21" fill="hold" nodeType="afterEffect">
                                  <p:stCondLst>
                                    <p:cond delay="0"/>
                                  </p:stCondLst>
                                  <p:childTnLst>
                                    <p:set>
                                      <p:cBhvr>
                                        <p:cTn id="17" dur="1" fill="hold">
                                          <p:stCondLst>
                                            <p:cond delay="0"/>
                                          </p:stCondLst>
                                        </p:cTn>
                                        <p:tgtEl>
                                          <p:spTgt spid="19">
                                            <p:txEl>
                                              <p:pRg st="1" end="1"/>
                                            </p:txEl>
                                          </p:spTgt>
                                        </p:tgtEl>
                                        <p:attrNameLst>
                                          <p:attrName>style.visibility</p:attrName>
                                        </p:attrNameLst>
                                      </p:cBhvr>
                                      <p:to>
                                        <p:strVal val="visible"/>
                                      </p:to>
                                    </p:set>
                                    <p:animEffect transition="in" filter="barn(inVertical)">
                                      <p:cBhvr>
                                        <p:cTn id="18" dur="500"/>
                                        <p:tgtEl>
                                          <p:spTgt spid="19">
                                            <p:txEl>
                                              <p:pRg st="1" end="1"/>
                                            </p:txEl>
                                          </p:spTgt>
                                        </p:tgtEl>
                                      </p:cBhvr>
                                    </p:animEffect>
                                  </p:childTnLst>
                                </p:cTn>
                              </p:par>
                            </p:childTnLst>
                          </p:cTn>
                        </p:par>
                        <p:par>
                          <p:cTn id="19" fill="hold">
                            <p:stCondLst>
                              <p:cond delay="1000"/>
                            </p:stCondLst>
                            <p:childTnLst>
                              <p:par>
                                <p:cTn id="20" presetID="16" presetClass="entr" presetSubtype="21" fill="hold" nodeType="afterEffect">
                                  <p:stCondLst>
                                    <p:cond delay="0"/>
                                  </p:stCondLst>
                                  <p:childTnLst>
                                    <p:set>
                                      <p:cBhvr>
                                        <p:cTn id="21" dur="1" fill="hold">
                                          <p:stCondLst>
                                            <p:cond delay="0"/>
                                          </p:stCondLst>
                                        </p:cTn>
                                        <p:tgtEl>
                                          <p:spTgt spid="19">
                                            <p:txEl>
                                              <p:pRg st="2" end="2"/>
                                            </p:txEl>
                                          </p:spTgt>
                                        </p:tgtEl>
                                        <p:attrNameLst>
                                          <p:attrName>style.visibility</p:attrName>
                                        </p:attrNameLst>
                                      </p:cBhvr>
                                      <p:to>
                                        <p:strVal val="visible"/>
                                      </p:to>
                                    </p:set>
                                    <p:animEffect transition="in" filter="barn(inVertical)">
                                      <p:cBhvr>
                                        <p:cTn id="22" dur="500"/>
                                        <p:tgtEl>
                                          <p:spTgt spid="19">
                                            <p:txEl>
                                              <p:pRg st="2" end="2"/>
                                            </p:txEl>
                                          </p:spTgt>
                                        </p:tgtEl>
                                      </p:cBhvr>
                                    </p:animEffect>
                                  </p:childTnLst>
                                </p:cTn>
                              </p:par>
                            </p:childTnLst>
                          </p:cTn>
                        </p:par>
                        <p:par>
                          <p:cTn id="23" fill="hold">
                            <p:stCondLst>
                              <p:cond delay="1500"/>
                            </p:stCondLst>
                            <p:childTnLst>
                              <p:par>
                                <p:cTn id="24" presetID="16" presetClass="entr" presetSubtype="21" fill="hold" nodeType="afterEffect">
                                  <p:stCondLst>
                                    <p:cond delay="0"/>
                                  </p:stCondLst>
                                  <p:childTnLst>
                                    <p:set>
                                      <p:cBhvr>
                                        <p:cTn id="25" dur="1" fill="hold">
                                          <p:stCondLst>
                                            <p:cond delay="0"/>
                                          </p:stCondLst>
                                        </p:cTn>
                                        <p:tgtEl>
                                          <p:spTgt spid="19">
                                            <p:txEl>
                                              <p:pRg st="3" end="3"/>
                                            </p:txEl>
                                          </p:spTgt>
                                        </p:tgtEl>
                                        <p:attrNameLst>
                                          <p:attrName>style.visibility</p:attrName>
                                        </p:attrNameLst>
                                      </p:cBhvr>
                                      <p:to>
                                        <p:strVal val="visible"/>
                                      </p:to>
                                    </p:set>
                                    <p:animEffect transition="in" filter="barn(inVertical)">
                                      <p:cBhvr>
                                        <p:cTn id="26" dur="500"/>
                                        <p:tgtEl>
                                          <p:spTgt spid="19">
                                            <p:txEl>
                                              <p:pRg st="3" end="3"/>
                                            </p:txEl>
                                          </p:spTgt>
                                        </p:tgtEl>
                                      </p:cBhvr>
                                    </p:animEffect>
                                  </p:childTnLst>
                                </p:cTn>
                              </p:par>
                            </p:childTnLst>
                          </p:cTn>
                        </p:par>
                        <p:par>
                          <p:cTn id="27" fill="hold">
                            <p:stCondLst>
                              <p:cond delay="2000"/>
                            </p:stCondLst>
                            <p:childTnLst>
                              <p:par>
                                <p:cTn id="28" presetID="16" presetClass="entr" presetSubtype="21" fill="hold" nodeType="afterEffect">
                                  <p:stCondLst>
                                    <p:cond delay="0"/>
                                  </p:stCondLst>
                                  <p:childTnLst>
                                    <p:set>
                                      <p:cBhvr>
                                        <p:cTn id="29" dur="1" fill="hold">
                                          <p:stCondLst>
                                            <p:cond delay="0"/>
                                          </p:stCondLst>
                                        </p:cTn>
                                        <p:tgtEl>
                                          <p:spTgt spid="19">
                                            <p:txEl>
                                              <p:pRg st="4" end="4"/>
                                            </p:txEl>
                                          </p:spTgt>
                                        </p:tgtEl>
                                        <p:attrNameLst>
                                          <p:attrName>style.visibility</p:attrName>
                                        </p:attrNameLst>
                                      </p:cBhvr>
                                      <p:to>
                                        <p:strVal val="visible"/>
                                      </p:to>
                                    </p:set>
                                    <p:animEffect transition="in" filter="barn(inVertical)">
                                      <p:cBhvr>
                                        <p:cTn id="30" dur="500"/>
                                        <p:tgtEl>
                                          <p:spTgt spid="1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D85D"/>
        </a:solidFill>
        <a:effectLst/>
      </p:bgPr>
    </p:bg>
    <p:spTree>
      <p:nvGrpSpPr>
        <p:cNvPr id="1" name=""/>
        <p:cNvGrpSpPr/>
        <p:nvPr/>
      </p:nvGrpSpPr>
      <p:grpSpPr>
        <a:xfrm>
          <a:off x="0" y="0"/>
          <a:ext cx="0" cy="0"/>
          <a:chOff x="0" y="0"/>
          <a:chExt cx="0" cy="0"/>
        </a:xfrm>
      </p:grpSpPr>
      <p:sp>
        <p:nvSpPr>
          <p:cNvPr id="2" name="Freeform 2"/>
          <p:cNvSpPr/>
          <p:nvPr/>
        </p:nvSpPr>
        <p:spPr>
          <a:xfrm>
            <a:off x="6638795" y="1010829"/>
            <a:ext cx="11619388" cy="10287000"/>
          </a:xfrm>
          <a:custGeom>
            <a:avLst/>
            <a:gdLst/>
            <a:ahLst/>
            <a:cxnLst/>
            <a:rect l="l" t="t" r="r" b="b"/>
            <a:pathLst>
              <a:path w="11897699" h="10287000">
                <a:moveTo>
                  <a:pt x="0" y="0"/>
                </a:moveTo>
                <a:lnTo>
                  <a:pt x="11897699" y="0"/>
                </a:lnTo>
                <a:lnTo>
                  <a:pt x="11897699"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342900" marR="210820" lvl="0" indent="-342900" algn="just">
              <a:lnSpc>
                <a:spcPct val="150000"/>
              </a:lnSpc>
              <a:spcBef>
                <a:spcPts val="600"/>
              </a:spcBef>
              <a:buClr>
                <a:srgbClr val="050505"/>
              </a:buClr>
              <a:buFont typeface="Times New Roman" panose="02020603050405020304" pitchFamily="18" charset="0"/>
              <a:buChar char="-"/>
            </a:pPr>
            <a:r>
              <a:rPr lang="vi-VN" sz="3600" dirty="0">
                <a:effectLst/>
                <a:ea typeface="Calibri" panose="020F0502020204030204" pitchFamily="34" charset="0"/>
                <a:cs typeface="Arial" panose="020B0604020202020204" pitchFamily="34" charset="0"/>
              </a:rPr>
              <a:t>Tổng quan các kiến thức cơ bản về ReactJs và ASP.NET.</a:t>
            </a:r>
            <a:endParaRPr lang="en-US" sz="3600" dirty="0">
              <a:effectLst/>
              <a:ea typeface="Calibri" panose="020F0502020204030204" pitchFamily="34" charset="0"/>
              <a:cs typeface="Arial" panose="020B0604020202020204" pitchFamily="34" charset="0"/>
            </a:endParaRPr>
          </a:p>
          <a:p>
            <a:pPr marL="342900" marR="210820" lvl="0" indent="-342900" algn="just">
              <a:lnSpc>
                <a:spcPct val="150000"/>
              </a:lnSpc>
              <a:spcBef>
                <a:spcPts val="600"/>
              </a:spcBef>
              <a:buClr>
                <a:srgbClr val="050505"/>
              </a:buClr>
              <a:buFont typeface="Times New Roman" panose="02020603050405020304" pitchFamily="18" charset="0"/>
              <a:buChar char="-"/>
            </a:pPr>
            <a:r>
              <a:rPr lang="vi-VN" sz="3600" dirty="0">
                <a:effectLst/>
                <a:ea typeface="Calibri" panose="020F0502020204030204" pitchFamily="34" charset="0"/>
                <a:cs typeface="Arial" panose="020B0604020202020204" pitchFamily="34" charset="0"/>
              </a:rPr>
              <a:t>Nghiên cứu về ứng dụng quản lý NCKH sinh viên.</a:t>
            </a:r>
            <a:endParaRPr lang="en-US" sz="3600" dirty="0">
              <a:effectLst/>
              <a:ea typeface="Calibri" panose="020F0502020204030204" pitchFamily="34" charset="0"/>
              <a:cs typeface="Arial" panose="020B0604020202020204" pitchFamily="34" charset="0"/>
            </a:endParaRPr>
          </a:p>
          <a:p>
            <a:pPr marL="342900" marR="210820" lvl="0" indent="-342900" algn="just">
              <a:lnSpc>
                <a:spcPct val="150000"/>
              </a:lnSpc>
              <a:spcBef>
                <a:spcPts val="600"/>
              </a:spcBef>
              <a:buClr>
                <a:srgbClr val="050505"/>
              </a:buClr>
              <a:buFont typeface="Times New Roman" panose="02020603050405020304" pitchFamily="18" charset="0"/>
              <a:buChar char="-"/>
            </a:pPr>
            <a:r>
              <a:rPr lang="vi-VN" sz="3600" dirty="0">
                <a:effectLst/>
                <a:ea typeface="Calibri" panose="020F0502020204030204" pitchFamily="34" charset="0"/>
                <a:cs typeface="Arial" panose="020B0604020202020204" pitchFamily="34" charset="0"/>
              </a:rPr>
              <a:t>Thiết kế giao diện và cơ sở dữ liệu.</a:t>
            </a:r>
            <a:endParaRPr lang="en-US" sz="3600" dirty="0">
              <a:effectLst/>
              <a:ea typeface="Calibri" panose="020F0502020204030204" pitchFamily="34" charset="0"/>
              <a:cs typeface="Arial" panose="020B0604020202020204" pitchFamily="34" charset="0"/>
            </a:endParaRPr>
          </a:p>
          <a:p>
            <a:pPr marL="342900" marR="210820" lvl="0" indent="-342900" algn="just">
              <a:lnSpc>
                <a:spcPct val="150000"/>
              </a:lnSpc>
              <a:spcBef>
                <a:spcPts val="600"/>
              </a:spcBef>
              <a:buClr>
                <a:srgbClr val="050505"/>
              </a:buClr>
              <a:buFont typeface="Times New Roman" panose="02020603050405020304" pitchFamily="18" charset="0"/>
              <a:buChar char="-"/>
            </a:pPr>
            <a:r>
              <a:rPr lang="vi-VN" sz="3600" dirty="0">
                <a:effectLst/>
                <a:ea typeface="Calibri" panose="020F0502020204030204" pitchFamily="34" charset="0"/>
                <a:cs typeface="Arial" panose="020B0604020202020204" pitchFamily="34" charset="0"/>
              </a:rPr>
              <a:t>Xây dựng các chức năng của ứng dụng (đăng ký, đăng nhập, xem các bài NCKH của sinh viên, …).</a:t>
            </a:r>
            <a:endParaRPr lang="en-US" sz="3600" dirty="0">
              <a:effectLst/>
              <a:ea typeface="Calibri" panose="020F0502020204030204" pitchFamily="34" charset="0"/>
              <a:cs typeface="Arial" panose="020B0604020202020204" pitchFamily="34" charset="0"/>
            </a:endParaRPr>
          </a:p>
          <a:p>
            <a:pPr marL="342900" marR="210820" lvl="0" indent="-342900" algn="just">
              <a:lnSpc>
                <a:spcPct val="150000"/>
              </a:lnSpc>
              <a:spcBef>
                <a:spcPts val="600"/>
              </a:spcBef>
              <a:spcAft>
                <a:spcPts val="800"/>
              </a:spcAft>
              <a:buClr>
                <a:srgbClr val="050505"/>
              </a:buClr>
              <a:buFont typeface="Times New Roman" panose="02020603050405020304" pitchFamily="18" charset="0"/>
              <a:buChar char="-"/>
            </a:pPr>
            <a:r>
              <a:rPr lang="vi-VN" sz="3600" dirty="0">
                <a:effectLst/>
                <a:ea typeface="Calibri" panose="020F0502020204030204" pitchFamily="34" charset="0"/>
                <a:cs typeface="Arial" panose="020B0604020202020204" pitchFamily="34" charset="0"/>
              </a:rPr>
              <a:t>Phát triển và triển khai ứng dụng.</a:t>
            </a:r>
            <a:endParaRPr lang="en-US" sz="3600" dirty="0">
              <a:effectLst/>
              <a:ea typeface="Calibri" panose="020F0502020204030204" pitchFamily="34" charset="0"/>
              <a:cs typeface="Arial" panose="020B0604020202020204" pitchFamily="34" charset="0"/>
            </a:endParaRPr>
          </a:p>
          <a:p>
            <a:endParaRPr lang="en-US" dirty="0"/>
          </a:p>
        </p:txBody>
      </p:sp>
      <p:sp>
        <p:nvSpPr>
          <p:cNvPr id="3" name="TextBox 3"/>
          <p:cNvSpPr txBox="1"/>
          <p:nvPr/>
        </p:nvSpPr>
        <p:spPr>
          <a:xfrm>
            <a:off x="135451" y="3695700"/>
            <a:ext cx="5410200" cy="1897955"/>
          </a:xfrm>
          <a:prstGeom prst="rect">
            <a:avLst/>
          </a:prstGeom>
        </p:spPr>
        <p:txBody>
          <a:bodyPr wrap="square" lIns="0" tIns="0" rIns="0" bIns="0" rtlCol="0" anchor="t">
            <a:spAutoFit/>
          </a:bodyPr>
          <a:lstStyle/>
          <a:p>
            <a:pPr marL="0" lvl="0" indent="0" algn="ctr">
              <a:lnSpc>
                <a:spcPts val="7384"/>
              </a:lnSpc>
              <a:spcBef>
                <a:spcPct val="0"/>
              </a:spcBef>
            </a:pPr>
            <a:r>
              <a:rPr lang="vi-VN" sz="6775" b="1" dirty="0">
                <a:solidFill>
                  <a:srgbClr val="000000"/>
                </a:solidFill>
              </a:rPr>
              <a:t>3.Nội dung đề tài</a:t>
            </a:r>
            <a:endParaRPr lang="en-US" sz="6775" b="1" dirty="0">
              <a:solidFill>
                <a:srgbClr val="000000"/>
              </a:solidFill>
            </a:endParaRPr>
          </a:p>
        </p:txBody>
      </p:sp>
      <p:sp>
        <p:nvSpPr>
          <p:cNvPr id="4" name="Freeform 4"/>
          <p:cNvSpPr/>
          <p:nvPr/>
        </p:nvSpPr>
        <p:spPr>
          <a:xfrm>
            <a:off x="-2142345" y="-1344801"/>
            <a:ext cx="6283266" cy="4711261"/>
          </a:xfrm>
          <a:custGeom>
            <a:avLst/>
            <a:gdLst/>
            <a:ahLst/>
            <a:cxnLst/>
            <a:rect l="l" t="t" r="r" b="b"/>
            <a:pathLst>
              <a:path w="5566999" h="4711261">
                <a:moveTo>
                  <a:pt x="0" y="0"/>
                </a:moveTo>
                <a:lnTo>
                  <a:pt x="5566999" y="0"/>
                </a:lnTo>
                <a:lnTo>
                  <a:pt x="5566999" y="4711262"/>
                </a:lnTo>
                <a:lnTo>
                  <a:pt x="0" y="471126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iterate type="wd">
                                    <p:tmPct val="10000"/>
                                  </p:iterate>
                                  <p:childTnLst>
                                    <p:set>
                                      <p:cBhvr>
                                        <p:cTn id="12" dur="1" fill="hold">
                                          <p:stCondLst>
                                            <p:cond delay="0"/>
                                          </p:stCondLst>
                                        </p:cTn>
                                        <p:tgtEl>
                                          <p:spTgt spid="2">
                                            <p:txEl>
                                              <p:pRg st="0" end="0"/>
                                            </p:txEl>
                                          </p:spTgt>
                                        </p:tgtEl>
                                        <p:attrNameLst>
                                          <p:attrName>style.visibility</p:attrName>
                                        </p:attrNameLst>
                                      </p:cBhvr>
                                      <p:to>
                                        <p:strVal val="visible"/>
                                      </p:to>
                                    </p:set>
                                    <p:animEffect transition="in" filter="barn(inVertical)">
                                      <p:cBhvr>
                                        <p:cTn id="13" dur="500"/>
                                        <p:tgtEl>
                                          <p:spTgt spid="2">
                                            <p:txEl>
                                              <p:pRg st="0" end="0"/>
                                            </p:txEl>
                                          </p:spTgt>
                                        </p:tgtEl>
                                      </p:cBhvr>
                                    </p:animEffect>
                                  </p:childTnLst>
                                </p:cTn>
                              </p:par>
                            </p:childTnLst>
                          </p:cTn>
                        </p:par>
                        <p:par>
                          <p:cTn id="14" fill="hold">
                            <p:stCondLst>
                              <p:cond delay="1150"/>
                            </p:stCondLst>
                            <p:childTnLst>
                              <p:par>
                                <p:cTn id="15" presetID="16" presetClass="entr" presetSubtype="21" fill="hold" nodeType="afterEffect">
                                  <p:stCondLst>
                                    <p:cond delay="0"/>
                                  </p:stCondLst>
                                  <p:iterate type="wd">
                                    <p:tmPct val="10000"/>
                                  </p:iterate>
                                  <p:childTnLst>
                                    <p:set>
                                      <p:cBhvr>
                                        <p:cTn id="16" dur="1" fill="hold">
                                          <p:stCondLst>
                                            <p:cond delay="0"/>
                                          </p:stCondLst>
                                        </p:cTn>
                                        <p:tgtEl>
                                          <p:spTgt spid="2">
                                            <p:txEl>
                                              <p:pRg st="1" end="1"/>
                                            </p:txEl>
                                          </p:spTgt>
                                        </p:tgtEl>
                                        <p:attrNameLst>
                                          <p:attrName>style.visibility</p:attrName>
                                        </p:attrNameLst>
                                      </p:cBhvr>
                                      <p:to>
                                        <p:strVal val="visible"/>
                                      </p:to>
                                    </p:set>
                                    <p:animEffect transition="in" filter="barn(inVertical)">
                                      <p:cBhvr>
                                        <p:cTn id="17" dur="500"/>
                                        <p:tgtEl>
                                          <p:spTgt spid="2">
                                            <p:txEl>
                                              <p:pRg st="1" end="1"/>
                                            </p:txEl>
                                          </p:spTgt>
                                        </p:tgtEl>
                                      </p:cBhvr>
                                    </p:animEffect>
                                  </p:childTnLst>
                                </p:cTn>
                              </p:par>
                            </p:childTnLst>
                          </p:cTn>
                        </p:par>
                        <p:par>
                          <p:cTn id="18" fill="hold">
                            <p:stCondLst>
                              <p:cond delay="2150"/>
                            </p:stCondLst>
                            <p:childTnLst>
                              <p:par>
                                <p:cTn id="19" presetID="16" presetClass="entr" presetSubtype="21" fill="hold" nodeType="afterEffect">
                                  <p:stCondLst>
                                    <p:cond delay="0"/>
                                  </p:stCondLst>
                                  <p:iterate type="wd">
                                    <p:tmPct val="10000"/>
                                  </p:iterate>
                                  <p:childTnLst>
                                    <p:set>
                                      <p:cBhvr>
                                        <p:cTn id="20" dur="1" fill="hold">
                                          <p:stCondLst>
                                            <p:cond delay="0"/>
                                          </p:stCondLst>
                                        </p:cTn>
                                        <p:tgtEl>
                                          <p:spTgt spid="2">
                                            <p:txEl>
                                              <p:pRg st="2" end="2"/>
                                            </p:txEl>
                                          </p:spTgt>
                                        </p:tgtEl>
                                        <p:attrNameLst>
                                          <p:attrName>style.visibility</p:attrName>
                                        </p:attrNameLst>
                                      </p:cBhvr>
                                      <p:to>
                                        <p:strVal val="visible"/>
                                      </p:to>
                                    </p:set>
                                    <p:animEffect transition="in" filter="barn(inVertical)">
                                      <p:cBhvr>
                                        <p:cTn id="21" dur="500"/>
                                        <p:tgtEl>
                                          <p:spTgt spid="2">
                                            <p:txEl>
                                              <p:pRg st="2" end="2"/>
                                            </p:txEl>
                                          </p:spTgt>
                                        </p:tgtEl>
                                      </p:cBhvr>
                                    </p:animEffect>
                                  </p:childTnLst>
                                </p:cTn>
                              </p:par>
                            </p:childTnLst>
                          </p:cTn>
                        </p:par>
                        <p:par>
                          <p:cTn id="22" fill="hold">
                            <p:stCondLst>
                              <p:cond delay="3100"/>
                            </p:stCondLst>
                            <p:childTnLst>
                              <p:par>
                                <p:cTn id="23" presetID="16" presetClass="entr" presetSubtype="21" fill="hold" nodeType="afterEffect">
                                  <p:stCondLst>
                                    <p:cond delay="0"/>
                                  </p:stCondLst>
                                  <p:iterate type="wd">
                                    <p:tmPct val="10000"/>
                                  </p:iterate>
                                  <p:childTnLst>
                                    <p:set>
                                      <p:cBhvr>
                                        <p:cTn id="24" dur="1" fill="hold">
                                          <p:stCondLst>
                                            <p:cond delay="0"/>
                                          </p:stCondLst>
                                        </p:cTn>
                                        <p:tgtEl>
                                          <p:spTgt spid="2">
                                            <p:txEl>
                                              <p:pRg st="3" end="3"/>
                                            </p:txEl>
                                          </p:spTgt>
                                        </p:tgtEl>
                                        <p:attrNameLst>
                                          <p:attrName>style.visibility</p:attrName>
                                        </p:attrNameLst>
                                      </p:cBhvr>
                                      <p:to>
                                        <p:strVal val="visible"/>
                                      </p:to>
                                    </p:set>
                                    <p:animEffect transition="in" filter="barn(inVertical)">
                                      <p:cBhvr>
                                        <p:cTn id="25" dur="500"/>
                                        <p:tgtEl>
                                          <p:spTgt spid="2">
                                            <p:txEl>
                                              <p:pRg st="3" end="3"/>
                                            </p:txEl>
                                          </p:spTgt>
                                        </p:tgtEl>
                                      </p:cBhvr>
                                    </p:animEffect>
                                  </p:childTnLst>
                                </p:cTn>
                              </p:par>
                            </p:childTnLst>
                          </p:cTn>
                        </p:par>
                        <p:par>
                          <p:cTn id="26" fill="hold">
                            <p:stCondLst>
                              <p:cond delay="4750"/>
                            </p:stCondLst>
                            <p:childTnLst>
                              <p:par>
                                <p:cTn id="27" presetID="16" presetClass="entr" presetSubtype="21" fill="hold" nodeType="afterEffect">
                                  <p:stCondLst>
                                    <p:cond delay="0"/>
                                  </p:stCondLst>
                                  <p:iterate type="wd">
                                    <p:tmPct val="10000"/>
                                  </p:iterate>
                                  <p:childTnLst>
                                    <p:set>
                                      <p:cBhvr>
                                        <p:cTn id="28" dur="1" fill="hold">
                                          <p:stCondLst>
                                            <p:cond delay="0"/>
                                          </p:stCondLst>
                                        </p:cTn>
                                        <p:tgtEl>
                                          <p:spTgt spid="2">
                                            <p:txEl>
                                              <p:pRg st="4" end="4"/>
                                            </p:txEl>
                                          </p:spTgt>
                                        </p:tgtEl>
                                        <p:attrNameLst>
                                          <p:attrName>style.visibility</p:attrName>
                                        </p:attrNameLst>
                                      </p:cBhvr>
                                      <p:to>
                                        <p:strVal val="visible"/>
                                      </p:to>
                                    </p:set>
                                    <p:animEffect transition="in" filter="barn(inVertical)">
                                      <p:cBhvr>
                                        <p:cTn id="29"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extLst>
              <a:ext uri="{FF2B5EF4-FFF2-40B4-BE49-F238E27FC236}">
                <a16:creationId xmlns:a16="http://schemas.microsoft.com/office/drawing/2014/main" id="{04475F7D-9218-4A74-A752-BA6616B1E649}"/>
              </a:ext>
            </a:extLst>
          </p:cNvPr>
          <p:cNvSpPr/>
          <p:nvPr/>
        </p:nvSpPr>
        <p:spPr>
          <a:xfrm rot="15456516">
            <a:off x="5571741" y="-6674511"/>
            <a:ext cx="8287517" cy="11832230"/>
          </a:xfrm>
          <a:custGeom>
            <a:avLst/>
            <a:gdLst/>
            <a:ahLst/>
            <a:cxnLst/>
            <a:rect l="l" t="t" r="r" b="b"/>
            <a:pathLst>
              <a:path w="7917976" h="6846048">
                <a:moveTo>
                  <a:pt x="0" y="0"/>
                </a:moveTo>
                <a:lnTo>
                  <a:pt x="7917976" y="0"/>
                </a:lnTo>
                <a:lnTo>
                  <a:pt x="7917976" y="6846048"/>
                </a:lnTo>
                <a:lnTo>
                  <a:pt x="0" y="68460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latin typeface="Arial (Body)"/>
            </a:endParaRPr>
          </a:p>
        </p:txBody>
      </p:sp>
      <p:sp>
        <p:nvSpPr>
          <p:cNvPr id="4" name="TextBox 3">
            <a:extLst>
              <a:ext uri="{FF2B5EF4-FFF2-40B4-BE49-F238E27FC236}">
                <a16:creationId xmlns:a16="http://schemas.microsoft.com/office/drawing/2014/main" id="{A3C755E4-D596-4FC9-8F13-FC67282E37C2}"/>
              </a:ext>
            </a:extLst>
          </p:cNvPr>
          <p:cNvSpPr txBox="1"/>
          <p:nvPr/>
        </p:nvSpPr>
        <p:spPr>
          <a:xfrm>
            <a:off x="4902332" y="571500"/>
            <a:ext cx="10185268" cy="1135696"/>
          </a:xfrm>
          <a:prstGeom prst="rect">
            <a:avLst/>
          </a:prstGeom>
          <a:noFill/>
        </p:spPr>
        <p:txBody>
          <a:bodyPr wrap="square" rtlCol="0">
            <a:spAutoFit/>
          </a:bodyPr>
          <a:lstStyle/>
          <a:p>
            <a:r>
              <a:rPr lang="vi-VN" sz="6780" b="1" dirty="0">
                <a:latin typeface="Arial (Body)"/>
              </a:rPr>
              <a:t>4.Tiến độ thực hiện</a:t>
            </a:r>
            <a:endParaRPr lang="en-US" sz="6780" b="1" dirty="0">
              <a:latin typeface="Arial (Body)"/>
            </a:endParaRPr>
          </a:p>
        </p:txBody>
      </p:sp>
      <p:sp>
        <p:nvSpPr>
          <p:cNvPr id="5" name="TextBox 4">
            <a:extLst>
              <a:ext uri="{FF2B5EF4-FFF2-40B4-BE49-F238E27FC236}">
                <a16:creationId xmlns:a16="http://schemas.microsoft.com/office/drawing/2014/main" id="{A1F87A1E-A5F8-45C5-A063-F20018BDD4A5}"/>
              </a:ext>
            </a:extLst>
          </p:cNvPr>
          <p:cNvSpPr txBox="1"/>
          <p:nvPr/>
        </p:nvSpPr>
        <p:spPr>
          <a:xfrm>
            <a:off x="3619499" y="1943100"/>
            <a:ext cx="12192000" cy="8648521"/>
          </a:xfrm>
          <a:prstGeom prst="rect">
            <a:avLst/>
          </a:prstGeom>
          <a:noFill/>
        </p:spPr>
        <p:txBody>
          <a:bodyPr wrap="square" rtlCol="0">
            <a:spAutoFit/>
          </a:bodyPr>
          <a:lstStyle/>
          <a:p>
            <a:pPr marL="114300" lvl="0">
              <a:lnSpc>
                <a:spcPct val="150000"/>
              </a:lnSpc>
              <a:buClr>
                <a:srgbClr val="1B1B1B"/>
              </a:buClr>
              <a:buSzPts val="1800"/>
            </a:pPr>
            <a:r>
              <a:rPr lang="vi-VN" sz="3600" b="1" dirty="0">
                <a:solidFill>
                  <a:srgbClr val="1B1B1B"/>
                </a:solidFill>
                <a:latin typeface="Arial (Body)"/>
              </a:rPr>
              <a:t>Giai đoạn 1: </a:t>
            </a:r>
            <a:r>
              <a:rPr lang="vi-VN" sz="3600" dirty="0">
                <a:solidFill>
                  <a:srgbClr val="1B1B1B"/>
                </a:solidFill>
                <a:latin typeface="Arial (Body)"/>
              </a:rPr>
              <a:t>03/03/2023 – 21/03/2023</a:t>
            </a:r>
          </a:p>
          <a:p>
            <a:pPr marL="114300" lvl="0">
              <a:lnSpc>
                <a:spcPct val="150000"/>
              </a:lnSpc>
              <a:buClr>
                <a:srgbClr val="1B1B1B"/>
              </a:buClr>
              <a:buSzPts val="1800"/>
            </a:pPr>
            <a:r>
              <a:rPr lang="vi-VN" sz="3600" dirty="0">
                <a:solidFill>
                  <a:srgbClr val="1B1B1B"/>
                </a:solidFill>
                <a:latin typeface="Arial (Body)"/>
              </a:rPr>
              <a:t>-	Viết đề cương đồ án</a:t>
            </a:r>
          </a:p>
          <a:p>
            <a:pPr marL="114300" lvl="0">
              <a:lnSpc>
                <a:spcPct val="150000"/>
              </a:lnSpc>
              <a:buClr>
                <a:srgbClr val="1B1B1B"/>
              </a:buClr>
              <a:buSzPts val="1800"/>
            </a:pPr>
            <a:r>
              <a:rPr lang="vi-VN" sz="3600" dirty="0">
                <a:solidFill>
                  <a:srgbClr val="1B1B1B"/>
                </a:solidFill>
                <a:latin typeface="Arial (Body)"/>
              </a:rPr>
              <a:t>-	Ôn tập các kiến thức về HTML, CSS, JavaScript</a:t>
            </a:r>
          </a:p>
          <a:p>
            <a:pPr marL="114300" lvl="0">
              <a:lnSpc>
                <a:spcPct val="150000"/>
              </a:lnSpc>
              <a:buClr>
                <a:srgbClr val="1B1B1B"/>
              </a:buClr>
              <a:buSzPts val="1800"/>
            </a:pPr>
            <a:r>
              <a:rPr lang="vi-VN" sz="3600" dirty="0">
                <a:solidFill>
                  <a:srgbClr val="1B1B1B"/>
                </a:solidFill>
                <a:latin typeface="Arial (Body)"/>
              </a:rPr>
              <a:t>-	Tiến hành tìm hiểu về ReactJs và ASP.NET</a:t>
            </a:r>
          </a:p>
          <a:p>
            <a:pPr marL="114300" lvl="0">
              <a:lnSpc>
                <a:spcPct val="150000"/>
              </a:lnSpc>
              <a:buClr>
                <a:srgbClr val="1B1B1B"/>
              </a:buClr>
              <a:buSzPts val="1800"/>
            </a:pPr>
            <a:r>
              <a:rPr lang="vi-VN" sz="3600" dirty="0">
                <a:solidFill>
                  <a:srgbClr val="1B1B1B"/>
                </a:solidFill>
                <a:latin typeface="Arial (Body)"/>
              </a:rPr>
              <a:t>-	Thực hiện viết báo cáo đồ án</a:t>
            </a:r>
          </a:p>
          <a:p>
            <a:pPr marL="114300" lvl="0">
              <a:lnSpc>
                <a:spcPct val="150000"/>
              </a:lnSpc>
              <a:buClr>
                <a:srgbClr val="1B1B1B"/>
              </a:buClr>
              <a:buSzPts val="1800"/>
            </a:pPr>
            <a:r>
              <a:rPr lang="vi-VN" sz="3600" b="1" dirty="0">
                <a:solidFill>
                  <a:srgbClr val="1B1B1B"/>
                </a:solidFill>
                <a:latin typeface="Arial (Body)"/>
              </a:rPr>
              <a:t>Giai đoạn 2: </a:t>
            </a:r>
            <a:r>
              <a:rPr lang="vi-VN" sz="3600" dirty="0">
                <a:solidFill>
                  <a:srgbClr val="1B1B1B"/>
                </a:solidFill>
                <a:latin typeface="Arial (Body)"/>
              </a:rPr>
              <a:t>21/03/2023 – 27/05/2023</a:t>
            </a:r>
          </a:p>
          <a:p>
            <a:pPr marL="114300" lvl="0">
              <a:lnSpc>
                <a:spcPct val="150000"/>
              </a:lnSpc>
              <a:buClr>
                <a:srgbClr val="1B1B1B"/>
              </a:buClr>
              <a:buSzPts val="1800"/>
            </a:pPr>
            <a:r>
              <a:rPr lang="vi-VN" sz="3600" dirty="0">
                <a:solidFill>
                  <a:srgbClr val="1B1B1B"/>
                </a:solidFill>
                <a:latin typeface="Arial (Body)"/>
              </a:rPr>
              <a:t>-	Xây dựng ứng dụng web quản lý NCKH sinh viên</a:t>
            </a:r>
          </a:p>
          <a:p>
            <a:pPr marL="114300" lvl="0">
              <a:lnSpc>
                <a:spcPct val="150000"/>
              </a:lnSpc>
              <a:buClr>
                <a:srgbClr val="1B1B1B"/>
              </a:buClr>
              <a:buSzPts val="1800"/>
            </a:pPr>
            <a:r>
              <a:rPr lang="vi-VN" sz="3600" b="1" dirty="0">
                <a:solidFill>
                  <a:srgbClr val="1B1B1B"/>
                </a:solidFill>
                <a:latin typeface="Arial (Body)"/>
              </a:rPr>
              <a:t>Giai đoạn 3: </a:t>
            </a:r>
            <a:r>
              <a:rPr lang="vi-VN" sz="3600" dirty="0">
                <a:solidFill>
                  <a:srgbClr val="1B1B1B"/>
                </a:solidFill>
                <a:latin typeface="Arial (Body)"/>
              </a:rPr>
              <a:t>28/05/2023 – 22/06/2023</a:t>
            </a:r>
          </a:p>
          <a:p>
            <a:pPr marL="114300" lvl="0">
              <a:lnSpc>
                <a:spcPct val="150000"/>
              </a:lnSpc>
              <a:buClr>
                <a:srgbClr val="1B1B1B"/>
              </a:buClr>
              <a:buSzPts val="1800"/>
            </a:pPr>
            <a:r>
              <a:rPr lang="vi-VN" sz="3600" dirty="0">
                <a:solidFill>
                  <a:srgbClr val="1B1B1B"/>
                </a:solidFill>
                <a:latin typeface="Arial (Body)"/>
              </a:rPr>
              <a:t>-	Hoàn thiện ứng dụng</a:t>
            </a:r>
          </a:p>
          <a:p>
            <a:pPr marL="114300" lvl="0">
              <a:lnSpc>
                <a:spcPct val="150000"/>
              </a:lnSpc>
              <a:buClr>
                <a:srgbClr val="1B1B1B"/>
              </a:buClr>
              <a:buSzPts val="1800"/>
            </a:pPr>
            <a:r>
              <a:rPr lang="vi-VN" sz="3600" dirty="0">
                <a:solidFill>
                  <a:srgbClr val="1B1B1B"/>
                </a:solidFill>
                <a:latin typeface="Arial (Body)"/>
              </a:rPr>
              <a:t>-	Hoàn thiện viết báo cáo đồ án</a:t>
            </a:r>
          </a:p>
          <a:p>
            <a:endParaRPr lang="en-US" dirty="0">
              <a:latin typeface="Arial (Body)"/>
            </a:endParaRPr>
          </a:p>
        </p:txBody>
      </p:sp>
    </p:spTree>
    <p:extLst>
      <p:ext uri="{BB962C8B-B14F-4D97-AF65-F5344CB8AC3E}">
        <p14:creationId xmlns:p14="http://schemas.microsoft.com/office/powerpoint/2010/main" val="2735085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iterate type="wd">
                                    <p:tmPct val="10000"/>
                                  </p:iterate>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a:extLst>
              <a:ext uri="{FF2B5EF4-FFF2-40B4-BE49-F238E27FC236}">
                <a16:creationId xmlns:a16="http://schemas.microsoft.com/office/drawing/2014/main" id="{20F65FA2-FCE2-4B60-9089-9657D3B38B75}"/>
              </a:ext>
            </a:extLst>
          </p:cNvPr>
          <p:cNvSpPr/>
          <p:nvPr/>
        </p:nvSpPr>
        <p:spPr>
          <a:xfrm>
            <a:off x="-7162800" y="-723900"/>
            <a:ext cx="17039574" cy="14158337"/>
          </a:xfrm>
          <a:custGeom>
            <a:avLst/>
            <a:gdLst/>
            <a:ahLst/>
            <a:cxnLst/>
            <a:rect l="l" t="t" r="r" b="b"/>
            <a:pathLst>
              <a:path w="17039574" h="14158337">
                <a:moveTo>
                  <a:pt x="0" y="0"/>
                </a:moveTo>
                <a:lnTo>
                  <a:pt x="17039574" y="0"/>
                </a:lnTo>
                <a:lnTo>
                  <a:pt x="17039574" y="14158337"/>
                </a:lnTo>
                <a:lnTo>
                  <a:pt x="0" y="141583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3">
            <a:extLst>
              <a:ext uri="{FF2B5EF4-FFF2-40B4-BE49-F238E27FC236}">
                <a16:creationId xmlns:a16="http://schemas.microsoft.com/office/drawing/2014/main" id="{888F21BE-4E74-4C25-8BDE-66EBC0F9FDBD}"/>
              </a:ext>
            </a:extLst>
          </p:cNvPr>
          <p:cNvSpPr txBox="1"/>
          <p:nvPr/>
        </p:nvSpPr>
        <p:spPr>
          <a:xfrm>
            <a:off x="685800" y="3771900"/>
            <a:ext cx="8229600" cy="2179058"/>
          </a:xfrm>
          <a:prstGeom prst="rect">
            <a:avLst/>
          </a:prstGeom>
          <a:noFill/>
        </p:spPr>
        <p:txBody>
          <a:bodyPr wrap="square" rtlCol="0">
            <a:spAutoFit/>
          </a:bodyPr>
          <a:lstStyle/>
          <a:p>
            <a:pPr algn="ctr"/>
            <a:r>
              <a:rPr lang="vi-VN" sz="6780" b="1"/>
              <a:t>5.Demo kết quả thực hiện</a:t>
            </a:r>
            <a:endParaRPr lang="en-US" sz="6780" b="1"/>
          </a:p>
        </p:txBody>
      </p:sp>
    </p:spTree>
    <p:extLst>
      <p:ext uri="{BB962C8B-B14F-4D97-AF65-F5344CB8AC3E}">
        <p14:creationId xmlns:p14="http://schemas.microsoft.com/office/powerpoint/2010/main" val="369874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TotalTime>
  <Words>1069</Words>
  <Application>Microsoft Office PowerPoint</Application>
  <PresentationFormat>Custom</PresentationFormat>
  <Paragraphs>97</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 (Body)</vt:lpstr>
      <vt:lpstr>Calibri</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Vàng Trắng Công ty Hình học Kế hoạch Dự án Bản thuyết trình Kinh doanh</dc:title>
  <dc:creator>Admin</dc:creator>
  <cp:lastModifiedBy>ADMIN</cp:lastModifiedBy>
  <cp:revision>28</cp:revision>
  <dcterms:created xsi:type="dcterms:W3CDTF">2006-08-16T00:00:00Z</dcterms:created>
  <dcterms:modified xsi:type="dcterms:W3CDTF">2023-07-02T13:53:52Z</dcterms:modified>
  <dc:identifier>DAFk4IAvn4A</dc:identifier>
</cp:coreProperties>
</file>

<file path=docProps/thumbnail.jpeg>
</file>